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25" r:id="rId2"/>
    <p:sldMasterId id="2147483769" r:id="rId3"/>
  </p:sldMasterIdLst>
  <p:notesMasterIdLst>
    <p:notesMasterId r:id="rId21"/>
  </p:notesMasterIdLst>
  <p:handoutMasterIdLst>
    <p:handoutMasterId r:id="rId22"/>
  </p:handoutMasterIdLst>
  <p:sldIdLst>
    <p:sldId id="291" r:id="rId4"/>
    <p:sldId id="389" r:id="rId5"/>
    <p:sldId id="453" r:id="rId6"/>
    <p:sldId id="483" r:id="rId7"/>
    <p:sldId id="480" r:id="rId8"/>
    <p:sldId id="484" r:id="rId9"/>
    <p:sldId id="481" r:id="rId10"/>
    <p:sldId id="479" r:id="rId11"/>
    <p:sldId id="472" r:id="rId12"/>
    <p:sldId id="473" r:id="rId13"/>
    <p:sldId id="485" r:id="rId14"/>
    <p:sldId id="476" r:id="rId15"/>
    <p:sldId id="477" r:id="rId16"/>
    <p:sldId id="486" r:id="rId17"/>
    <p:sldId id="478" r:id="rId18"/>
    <p:sldId id="482" r:id="rId19"/>
    <p:sldId id="438" r:id="rId20"/>
  </p:sldIdLst>
  <p:sldSz cx="12192000" cy="6858000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005828"/>
    <a:srgbClr val="007635"/>
    <a:srgbClr val="007A37"/>
    <a:srgbClr val="E46C0A"/>
    <a:srgbClr val="2CBA5B"/>
    <a:srgbClr val="FFFFCC"/>
    <a:srgbClr val="FFCC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682" y="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798C0-307F-4D99-8B60-E6B1EE525207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63A26-3130-45B7-8081-DB093860B5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9370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45A56-D0BB-42C0-B1F4-D30CD43A0DD5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1FD43-3275-4B93-8F7F-FB837F235C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846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microsoft.com/office/2007/relationships/hdphoto" Target="../media/hdphoto1.wdp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microsoft.com/office/2007/relationships/hdphoto" Target="../media/hdphoto1.wdp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microsoft.com/office/2007/relationships/hdphoto" Target="../media/hdphoto1.wdp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microsoft.com/office/2007/relationships/hdphoto" Target="../media/hdphoto1.wdp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microsoft.com/office/2007/relationships/hdphoto" Target="../media/hdphoto1.wdp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microsoft.com/office/2007/relationships/hdphoto" Target="../media/hdphoto1.wdp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40B91-E900-4CB8-B897-0003534C9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2399FA-7A9E-466D-884A-4BFDCFAEC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698D1-108D-4ADA-BEE8-63FCE29BC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9E4-5FAE-4850-863A-BC0FCB8EF6C0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9BA1E-82F1-45AD-B64B-523169461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A99AD-7FF9-42EA-BFF6-F67D5A443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6DC8-633E-466F-8C14-A0AA46E22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1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23B3B-08B5-41DA-93C1-F09F514C3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58D2C-93DB-4F28-AD73-3D8BCC44A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5F243-7E74-4AEC-AB73-D0A409DCF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9E4-5FAE-4850-863A-BC0FCB8EF6C0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03F70-FB0A-4D84-8A9B-4334E4849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BC402-6269-4399-8E17-A9FBF52AA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6DC8-633E-466F-8C14-A0AA46E22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2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6AF114-CEEF-4B74-8DEA-CE68FC305A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5A24E-4EC9-4E72-9FC9-4272FEF00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21A97-302A-4E6C-9D7C-9591C9B95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9E4-5FAE-4850-863A-BC0FCB8EF6C0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83730-0DD7-41AE-B612-0990164DD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D18DC-7C8D-4791-BCF8-980D426B4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6DC8-633E-466F-8C14-A0AA46E22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775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fld id="{1E703F27-7720-452D-8FAB-DF33AF1DE14B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endParaRPr lang="el-GR"/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5222618" y="4532234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303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fld id="{1E703F27-7720-452D-8FAB-DF33AF1DE14B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1823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fld id="{1E703F27-7720-452D-8FAB-DF33AF1DE14B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endParaRPr lang="el-GR"/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5209366" y="3485325"/>
            <a:ext cx="1800000" cy="0"/>
          </a:xfrm>
          <a:prstGeom prst="line">
            <a:avLst/>
          </a:prstGeom>
          <a:ln w="50800">
            <a:solidFill>
              <a:schemeClr val="accent1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449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fld id="{1E703F27-7720-452D-8FAB-DF33AF1DE14B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endParaRPr lang="el-GR"/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5209366" y="4443249"/>
            <a:ext cx="1800000" cy="0"/>
          </a:xfrm>
          <a:prstGeom prst="line">
            <a:avLst/>
          </a:prstGeom>
          <a:ln w="50800">
            <a:solidFill>
              <a:schemeClr val="accent1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826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7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2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cxnSp>
        <p:nvCxnSpPr>
          <p:cNvPr id="14" name="Ευθεία γραμμή σύνδεσης 13"/>
          <p:cNvCxnSpPr/>
          <p:nvPr/>
        </p:nvCxnSpPr>
        <p:spPr>
          <a:xfrm flipV="1">
            <a:off x="5209366" y="3485325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080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703F27-7720-452D-8FAB-DF33AF1DE14B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cxnSp>
        <p:nvCxnSpPr>
          <p:cNvPr id="11" name="Ευθεία γραμμή σύνδεσης 10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467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703F27-7720-452D-8FAB-DF33AF1DE14B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cxnSp>
        <p:nvCxnSpPr>
          <p:cNvPr id="12" name="Ευθεία γραμμή σύνδεσης 11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6420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703F27-7720-452D-8FAB-DF33AF1DE14B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cxnSp>
        <p:nvCxnSpPr>
          <p:cNvPr id="11" name="Ευθεία γραμμή σύνδεσης 10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63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BE845-3118-44DD-B87E-901CFFEC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34212-48D3-4B26-8F40-F8C25B607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99E68-0517-44C7-9D0C-7291CB545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9E4-5FAE-4850-863A-BC0FCB8EF6C0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242F9-0DE2-4172-8FA5-DF82803DB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A523B-E33D-4D93-A61B-8DCA23C9C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6DC8-633E-466F-8C14-A0AA46E22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559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703F27-7720-452D-8FAB-DF33AF1DE14B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465"/>
          </a:xfrm>
          <a:prstGeom prst="rect">
            <a:avLst/>
          </a:prstGeom>
        </p:spPr>
      </p:pic>
      <p:cxnSp>
        <p:nvCxnSpPr>
          <p:cNvPr id="12" name="Ευθεία γραμμή σύνδεσης 11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5246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773985"/>
            <a:ext cx="10972800" cy="1103312"/>
          </a:xfrm>
        </p:spPr>
        <p:txBody>
          <a:bodyPr/>
          <a:lstStyle>
            <a:lvl1pPr marL="87313" indent="0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1908947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cxnSp>
        <p:nvCxnSpPr>
          <p:cNvPr id="19" name="Ευθεία γραμμή σύνδεσης 1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574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773985"/>
            <a:ext cx="10972800" cy="1103312"/>
          </a:xfrm>
        </p:spPr>
        <p:txBody>
          <a:bodyPr/>
          <a:lstStyle>
            <a:lvl1pPr marL="87313" indent="0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Ευθεία γραμμή σύνδεσης 16"/>
          <p:cNvCxnSpPr/>
          <p:nvPr/>
        </p:nvCxnSpPr>
        <p:spPr>
          <a:xfrm flipH="1" flipV="1">
            <a:off x="604837" y="845892"/>
            <a:ext cx="2" cy="900000"/>
          </a:xfrm>
          <a:prstGeom prst="line">
            <a:avLst/>
          </a:prstGeom>
          <a:ln w="635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7951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7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1830697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24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itle 6"/>
          <p:cNvSpPr>
            <a:spLocks noGrp="1"/>
          </p:cNvSpPr>
          <p:nvPr>
            <p:ph type="title"/>
          </p:nvPr>
        </p:nvSpPr>
        <p:spPr>
          <a:xfrm>
            <a:off x="609600" y="845892"/>
            <a:ext cx="10972800" cy="900000"/>
          </a:xfrm>
        </p:spPr>
        <p:txBody>
          <a:bodyPr/>
          <a:lstStyle>
            <a:lvl1pPr marL="87313" indent="0">
              <a:defRPr sz="32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584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4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84122"/>
            <a:ext cx="10972800" cy="900000"/>
          </a:xfrm>
        </p:spPr>
        <p:txBody>
          <a:bodyPr/>
          <a:lstStyle>
            <a:lvl1pPr marL="87313" indent="0">
              <a:defRPr sz="32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H="1" flipV="1">
            <a:off x="614766" y="992059"/>
            <a:ext cx="2" cy="900000"/>
          </a:xfrm>
          <a:prstGeom prst="line">
            <a:avLst/>
          </a:prstGeom>
          <a:ln w="635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856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6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7196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1" name="Εικόνα 2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22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2366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0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0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0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cxnSp>
        <p:nvCxnSpPr>
          <p:cNvPr id="20" name="Ευθεία γραμμή σύνδεσης 19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>
            <a:solidFill>
              <a:schemeClr val="bg2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49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rot="10800000">
            <a:off x="8624888" y="9525"/>
            <a:ext cx="3563937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207" y="1679574"/>
            <a:ext cx="8271588" cy="288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11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648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43724" y="0"/>
            <a:ext cx="10972800" cy="1103312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703F27-7720-452D-8FAB-DF33AF1DE14B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603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97D43-39D2-462F-A83E-826BF88C1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E6ABB-8A95-423A-8E65-7F271FA73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7938C-91E9-4E8E-AEA8-B2B98A176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9E4-5FAE-4850-863A-BC0FCB8EF6C0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7BD46-99EE-4D8C-A8A4-A566FEF64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EE9DA-8BB7-4FD1-9A5F-5F91FAE10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6DC8-633E-466F-8C14-A0AA46E22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5583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648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703F27-7720-452D-8FAB-DF33AF1DE14B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96881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8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740209"/>
            <a:ext cx="10972800" cy="3431990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445970"/>
            <a:ext cx="1800000" cy="0"/>
          </a:xfrm>
          <a:prstGeom prst="line">
            <a:avLst/>
          </a:prstGeom>
          <a:ln w="50800">
            <a:solidFill>
              <a:schemeClr val="accent5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4404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868030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Ευθεία γραμμή σύνδεσης 16"/>
          <p:cNvCxnSpPr/>
          <p:nvPr userDrawn="1"/>
        </p:nvCxnSpPr>
        <p:spPr>
          <a:xfrm flipV="1">
            <a:off x="769259" y="1830697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5274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cxnSp>
        <p:nvCxnSpPr>
          <p:cNvPr id="19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150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cxnSp>
        <p:nvCxnSpPr>
          <p:cNvPr id="19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9927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4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9512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1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2164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2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132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3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685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5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0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>
            <a:solidFill>
              <a:schemeClr val="bg2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13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DD7C-76C2-4E74-BBC7-8158C561B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58D93-A109-4108-AB64-4E89DA746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E12E5D-8139-415D-99CA-1EB8DADC7B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9BB72-6BA1-45F8-85F3-069D16A7B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9E4-5FAE-4850-863A-BC0FCB8EF6C0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2C11C-535D-46DB-ABB9-433ACEC57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D1775-D940-451A-8FA4-6AD9ECF0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6DC8-633E-466F-8C14-A0AA46E22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9208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545492"/>
            <a:ext cx="10750549" cy="828261"/>
          </a:xfrm>
        </p:spPr>
        <p:txBody>
          <a:bodyPr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dirty="0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endParaRPr lang="el-GR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endParaRPr lang="el-GR"/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5209366" y="4359957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18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endParaRPr lang="el-GR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endParaRPr lang="el-GR"/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5209366" y="3485325"/>
            <a:ext cx="1800000" cy="0"/>
          </a:xfrm>
          <a:prstGeom prst="line">
            <a:avLst/>
          </a:prstGeom>
          <a:ln w="50800">
            <a:solidFill>
              <a:schemeClr val="accent1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34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fld id="{AEB09BFA-8904-481C-8E61-BF0D8F28A363}" type="datetime1">
              <a:rPr lang="el-GR" smtClean="0"/>
              <a:t>24/11/2020</a:t>
            </a:fld>
            <a:endParaRPr lang="el-GR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endParaRPr lang="el-GR"/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5209366" y="4443249"/>
            <a:ext cx="1800000" cy="0"/>
          </a:xfrm>
          <a:prstGeom prst="line">
            <a:avLst/>
          </a:prstGeom>
          <a:ln w="50800">
            <a:solidFill>
              <a:schemeClr val="accent1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961871"/>
      </p:ext>
    </p:extLst>
  </p:cSld>
  <p:clrMapOvr>
    <a:masterClrMapping/>
  </p:clrMapOvr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7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2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cxnSp>
        <p:nvCxnSpPr>
          <p:cNvPr id="14" name="Ευθεία γραμμή σύνδεσης 13"/>
          <p:cNvCxnSpPr/>
          <p:nvPr/>
        </p:nvCxnSpPr>
        <p:spPr>
          <a:xfrm flipV="1">
            <a:off x="5209366" y="3485325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98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E0BCA6-D450-4E31-9F26-6A3B64955EB7}" type="datetime1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cxnSp>
        <p:nvCxnSpPr>
          <p:cNvPr id="11" name="Ευθεία γραμμή σύνδεσης 10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658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B09BFA-8904-481C-8E61-BF0D8F28A363}" type="datetime1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cxnSp>
        <p:nvCxnSpPr>
          <p:cNvPr id="12" name="Ευθεία γραμμή σύνδεσης 11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764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B09BFA-8904-481C-8E61-BF0D8F28A363}" type="datetime1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cxnSp>
        <p:nvCxnSpPr>
          <p:cNvPr id="11" name="Ευθεία γραμμή σύνδεσης 10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290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B09BFA-8904-481C-8E61-BF0D8F28A363}" type="datetime1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465"/>
          </a:xfrm>
          <a:prstGeom prst="rect">
            <a:avLst/>
          </a:prstGeom>
        </p:spPr>
      </p:pic>
      <p:cxnSp>
        <p:nvCxnSpPr>
          <p:cNvPr id="12" name="Ευθεία γραμμή σύνδεσης 11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888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εφαλίδα ενότητα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773985"/>
            <a:ext cx="10972800" cy="1103312"/>
          </a:xfrm>
        </p:spPr>
        <p:txBody>
          <a:bodyPr/>
          <a:lstStyle>
            <a:lvl1pPr marL="87313" indent="0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1908947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EC3137EC-BCE7-40D2-B64F-FBDA8047A32A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cxnSp>
        <p:nvCxnSpPr>
          <p:cNvPr id="19" name="Ευθεία γραμμή σύνδεσης 1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1191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Κεφαλίδα ενότητα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773985"/>
            <a:ext cx="10972800" cy="1103312"/>
          </a:xfrm>
        </p:spPr>
        <p:txBody>
          <a:bodyPr/>
          <a:lstStyle>
            <a:lvl1pPr marL="87313" indent="0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Ευθεία γραμμή σύνδεσης 16"/>
          <p:cNvCxnSpPr/>
          <p:nvPr/>
        </p:nvCxnSpPr>
        <p:spPr>
          <a:xfrm flipH="1" flipV="1">
            <a:off x="604837" y="845892"/>
            <a:ext cx="2" cy="900000"/>
          </a:xfrm>
          <a:prstGeom prst="line">
            <a:avLst/>
          </a:prstGeom>
          <a:ln w="635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120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E8C6C-61E2-4562-83B0-73E3E7DA1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E827A-B58C-44DF-9915-EC0E03266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FDFF3-2296-47FB-B5D1-60EFB479C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6B82DC-A333-4BAB-A5F3-7E7E8833CA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006A5C-4A20-4955-AADC-4118693FA8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B7774-9E38-488C-8699-9CE3F2B6F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9E4-5FAE-4850-863A-BC0FCB8EF6C0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F0D51D-857C-42FB-82F4-FCCBC2E88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5741A1-C54C-4748-8406-3062EB4A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6DC8-633E-466F-8C14-A0AA46E22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22115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7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1830697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sp>
        <p:nvSpPr>
          <p:cNvPr id="25" name="Title 6"/>
          <p:cNvSpPr>
            <a:spLocks noGrp="1"/>
          </p:cNvSpPr>
          <p:nvPr>
            <p:ph type="title"/>
          </p:nvPr>
        </p:nvSpPr>
        <p:spPr>
          <a:xfrm>
            <a:off x="609600" y="845892"/>
            <a:ext cx="10972800" cy="900000"/>
          </a:xfrm>
        </p:spPr>
        <p:txBody>
          <a:bodyPr/>
          <a:lstStyle>
            <a:lvl1pPr marL="87313" indent="0">
              <a:defRPr sz="32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675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4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845892"/>
            <a:ext cx="10972800" cy="900000"/>
          </a:xfrm>
        </p:spPr>
        <p:txBody>
          <a:bodyPr/>
          <a:lstStyle>
            <a:lvl1pPr marL="87313" indent="0">
              <a:defRPr sz="32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H="1" flipV="1">
            <a:off x="604837" y="845892"/>
            <a:ext cx="2" cy="900000"/>
          </a:xfrm>
          <a:prstGeom prst="line">
            <a:avLst/>
          </a:prstGeom>
          <a:ln w="635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464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6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140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1" name="Εικόνα 2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22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40822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0_Κεφαλίδα ενότητας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0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0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cxnSp>
        <p:nvCxnSpPr>
          <p:cNvPr id="20" name="Ευθεία γραμμή σύνδεσης 19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>
            <a:solidFill>
              <a:schemeClr val="bg2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4151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rot="10800000">
            <a:off x="8624888" y="9525"/>
            <a:ext cx="3563937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207" y="1679574"/>
            <a:ext cx="8271588" cy="288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182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648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43724" y="0"/>
            <a:ext cx="10972800" cy="1103312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B09BFA-8904-481C-8E61-BF0D8F28A363}" type="datetime1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93497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Τίτλος και περιεχόμενο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648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B09BFA-8904-481C-8E61-BF0D8F28A363}" type="datetime1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68877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8_Κεφαλίδα ενότητας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740209"/>
            <a:ext cx="10972800" cy="3431990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445970"/>
            <a:ext cx="1800000" cy="0"/>
          </a:xfrm>
          <a:prstGeom prst="line">
            <a:avLst/>
          </a:prstGeom>
          <a:ln w="50800">
            <a:solidFill>
              <a:schemeClr val="accent5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9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Κεφαλίδα ενότητα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364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843B9-3DAC-4D6C-882C-95179FC3A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313E20-4F49-49CA-9C3F-6D7CC8F30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9E4-5FAE-4850-863A-BC0FCB8EF6C0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2E42CF-BCD1-4919-A86E-8021736EB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4AE277-80C2-4FB2-881F-1EBF68E7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6DC8-633E-466F-8C14-A0AA46E22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5921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Κεφαλίδα ενότητας"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cxnSp>
        <p:nvCxnSpPr>
          <p:cNvPr id="19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876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Κεφαλίδα ενότητας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cxnSp>
        <p:nvCxnSpPr>
          <p:cNvPr id="19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769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Κεφαλίδα ενότητας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4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5837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1_Κεφαλίδα ενότητας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510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2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483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3_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001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5_Κεφαλίδα ενότητας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100" b="0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>
            <a:solidFill>
              <a:schemeClr val="bg2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/>
          <a:lstStyle>
            <a:lvl1pPr>
              <a:defRPr/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7004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7E5EB-97BB-4F46-904F-66775B931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9E4-5FAE-4850-863A-BC0FCB8EF6C0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D143AE-225A-4763-951A-4F8B02F9D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86B81-AE49-438E-AE27-7F4A0D89A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6DC8-633E-466F-8C14-A0AA46E22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45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25A60-DCE6-41A7-B03F-7C3902A9B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712E7-450D-4B65-ACA7-D0D5889C8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90024D-89E7-4D96-9995-7C85390E6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9CA629-924E-43BC-B903-DCF17E730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9E4-5FAE-4850-863A-BC0FCB8EF6C0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C8011F-54A6-400F-AC55-B0F858B91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514AC-FFEB-4A96-822F-E73ACDA1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6DC8-633E-466F-8C14-A0AA46E22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3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B63D-B9BB-4F14-8889-923483588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EB8EC3-265F-47A0-8B1F-AC519E120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ABE7B-111D-4098-A119-2A2321F91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379AF6-578F-4D93-B5AB-1511B568C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9E4-5FAE-4850-863A-BC0FCB8EF6C0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D36310-9C51-4C36-9F1B-A5EE6AD8C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314E2E-F0EC-49BE-9CE2-0FA7F7387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6DC8-633E-466F-8C14-A0AA46E22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14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18" Type="http://schemas.openxmlformats.org/officeDocument/2006/relationships/slideLayout" Target="../slideLayouts/slideLayout57.xml"/><Relationship Id="rId26" Type="http://schemas.openxmlformats.org/officeDocument/2006/relationships/slideLayout" Target="../slideLayouts/slideLayout65.xml"/><Relationship Id="rId3" Type="http://schemas.openxmlformats.org/officeDocument/2006/relationships/slideLayout" Target="../slideLayouts/slideLayout42.xml"/><Relationship Id="rId21" Type="http://schemas.openxmlformats.org/officeDocument/2006/relationships/slideLayout" Target="../slideLayouts/slideLayout60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slideLayout" Target="../slideLayouts/slideLayout56.xml"/><Relationship Id="rId25" Type="http://schemas.openxmlformats.org/officeDocument/2006/relationships/slideLayout" Target="../slideLayouts/slideLayout64.xml"/><Relationship Id="rId2" Type="http://schemas.openxmlformats.org/officeDocument/2006/relationships/slideLayout" Target="../slideLayouts/slideLayout41.xml"/><Relationship Id="rId16" Type="http://schemas.openxmlformats.org/officeDocument/2006/relationships/slideLayout" Target="../slideLayouts/slideLayout55.xml"/><Relationship Id="rId20" Type="http://schemas.openxmlformats.org/officeDocument/2006/relationships/slideLayout" Target="../slideLayouts/slideLayout59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2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44.xml"/><Relationship Id="rId15" Type="http://schemas.openxmlformats.org/officeDocument/2006/relationships/slideLayout" Target="../slideLayouts/slideLayout54.xml"/><Relationship Id="rId23" Type="http://schemas.openxmlformats.org/officeDocument/2006/relationships/slideLayout" Target="../slideLayouts/slideLayout62.xml"/><Relationship Id="rId28" Type="http://schemas.openxmlformats.org/officeDocument/2006/relationships/theme" Target="../theme/theme3.xml"/><Relationship Id="rId10" Type="http://schemas.openxmlformats.org/officeDocument/2006/relationships/slideLayout" Target="../slideLayouts/slideLayout49.xml"/><Relationship Id="rId19" Type="http://schemas.openxmlformats.org/officeDocument/2006/relationships/slideLayout" Target="../slideLayouts/slideLayout58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Relationship Id="rId22" Type="http://schemas.openxmlformats.org/officeDocument/2006/relationships/slideLayout" Target="../slideLayouts/slideLayout61.xml"/><Relationship Id="rId27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E2B663-D2A9-4175-A9DD-2E5C214A8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9BC7D-7B13-4C79-8A76-040B4CEE6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C5FE7-83B1-4005-9E3A-819A03F933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419E4-5FAE-4850-863A-BC0FCB8EF6C0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FFFAE-6D1F-4388-8C4B-3825ACA61D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BC398-F3D6-47AB-A2A2-1D64837586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96DC8-633E-466F-8C14-A0AA46E22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5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525" y="14288"/>
            <a:ext cx="1217295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4888" y="4948238"/>
            <a:ext cx="3563937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9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68288"/>
            <a:ext cx="10972800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  <a:endParaRPr lang="en-US" altLang="el-GR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09600" y="1524000"/>
            <a:ext cx="1097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altLang="el-G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8100" y="6365875"/>
            <a:ext cx="28448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1E703F27-7720-452D-8FAB-DF33AF1DE14B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367463"/>
            <a:ext cx="5680075" cy="300037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8725" y="6365875"/>
            <a:ext cx="671513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F52778A1-D537-48C3-9DD5-892CAF1D29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3066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  <p:sldLayoutId id="2147483743" r:id="rId18"/>
    <p:sldLayoutId id="2147483744" r:id="rId19"/>
    <p:sldLayoutId id="2147483745" r:id="rId20"/>
    <p:sldLayoutId id="2147483746" r:id="rId21"/>
    <p:sldLayoutId id="2147483747" r:id="rId22"/>
    <p:sldLayoutId id="2147483748" r:id="rId23"/>
    <p:sldLayoutId id="2147483749" r:id="rId24"/>
    <p:sldLayoutId id="2147483750" r:id="rId25"/>
    <p:sldLayoutId id="2147483751" r:id="rId26"/>
    <p:sldLayoutId id="2147483752" r:id="rId27"/>
    <p:sldLayoutId id="2147483753" r:id="rId28"/>
  </p:sldLayoutIdLst>
  <p:txStyles>
    <p:titleStyle>
      <a:lvl1pPr marL="484188" algn="l" rtl="0" eaLnBrk="1" fontAlgn="base" hangingPunct="1">
        <a:spcBef>
          <a:spcPct val="0"/>
        </a:spcBef>
        <a:spcAft>
          <a:spcPct val="0"/>
        </a:spcAft>
        <a:defRPr sz="4200" kern="1200">
          <a:ln w="6350">
            <a:noFill/>
          </a:ln>
          <a:solidFill>
            <a:schemeClr val="tx2"/>
          </a:solidFill>
          <a:latin typeface="+mj-lt"/>
          <a:ea typeface="+mj-ea"/>
          <a:cs typeface="+mj-cs"/>
        </a:defRPr>
      </a:lvl1pPr>
      <a:lvl2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marL="9413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6pPr>
      <a:lvl7pPr marL="13985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7pPr>
      <a:lvl8pPr marL="18557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8pPr>
      <a:lvl9pPr marL="23129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9pPr>
    </p:titleStyle>
    <p:bodyStyle>
      <a:lvl1pPr marL="447675" indent="-382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1" fontAlgn="base" hangingPunct="1">
        <a:spcBef>
          <a:spcPct val="20000"/>
        </a:spcBef>
        <a:spcAft>
          <a:spcPct val="0"/>
        </a:spcAft>
        <a:buClr>
          <a:srgbClr val="8BC6EB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525" y="14288"/>
            <a:ext cx="1217295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4888" y="4948238"/>
            <a:ext cx="3563937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9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68288"/>
            <a:ext cx="10972800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  <a:endParaRPr lang="en-US" altLang="el-GR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09600" y="1524000"/>
            <a:ext cx="1097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altLang="el-G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8100" y="6365875"/>
            <a:ext cx="28448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AEB09BFA-8904-481C-8E61-BF0D8F28A363}" type="datetime1">
              <a:rPr lang="el-GR" smtClean="0"/>
              <a:t>24/11/2020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367463"/>
            <a:ext cx="5680075" cy="300037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8725" y="6365875"/>
            <a:ext cx="671513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85631D24-CC5C-46E4-ADA6-B17A76830D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936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  <p:sldLayoutId id="2147483786" r:id="rId17"/>
    <p:sldLayoutId id="2147483787" r:id="rId18"/>
    <p:sldLayoutId id="2147483788" r:id="rId19"/>
    <p:sldLayoutId id="2147483789" r:id="rId20"/>
    <p:sldLayoutId id="2147483790" r:id="rId21"/>
    <p:sldLayoutId id="2147483791" r:id="rId22"/>
    <p:sldLayoutId id="2147483792" r:id="rId23"/>
    <p:sldLayoutId id="2147483793" r:id="rId24"/>
    <p:sldLayoutId id="2147483794" r:id="rId25"/>
    <p:sldLayoutId id="2147483795" r:id="rId26"/>
    <p:sldLayoutId id="2147483796" r:id="rId2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marL="484188" algn="l" rtl="0" eaLnBrk="1" fontAlgn="base" hangingPunct="1">
        <a:spcBef>
          <a:spcPct val="0"/>
        </a:spcBef>
        <a:spcAft>
          <a:spcPct val="0"/>
        </a:spcAft>
        <a:defRPr sz="4200" kern="1200">
          <a:ln w="6350">
            <a:noFill/>
          </a:ln>
          <a:solidFill>
            <a:schemeClr val="tx2"/>
          </a:solidFill>
          <a:latin typeface="+mj-lt"/>
          <a:ea typeface="+mj-ea"/>
          <a:cs typeface="+mj-cs"/>
        </a:defRPr>
      </a:lvl1pPr>
      <a:lvl2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marL="9413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6pPr>
      <a:lvl7pPr marL="13985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7pPr>
      <a:lvl8pPr marL="18557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8pPr>
      <a:lvl9pPr marL="23129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9pPr>
    </p:titleStyle>
    <p:bodyStyle>
      <a:lvl1pPr marL="447675" indent="-382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1" fontAlgn="base" hangingPunct="1">
        <a:spcBef>
          <a:spcPct val="20000"/>
        </a:spcBef>
        <a:spcAft>
          <a:spcPct val="0"/>
        </a:spcAft>
        <a:buClr>
          <a:srgbClr val="8BC6EB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Ευθεία γραμμή σύνδεσης 15">
            <a:extLst>
              <a:ext uri="{FF2B5EF4-FFF2-40B4-BE49-F238E27FC236}">
                <a16:creationId xmlns:a16="http://schemas.microsoft.com/office/drawing/2014/main" id="{8AF21EE4-E8B7-4DD9-AD2F-624294C73F9A}"/>
              </a:ext>
            </a:extLst>
          </p:cNvPr>
          <p:cNvCxnSpPr>
            <a:cxnSpLocks/>
          </p:cNvCxnSpPr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9C0EF1E-FF5C-4403-AE3F-5D25E826D3D0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8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FBCB23E2-2A98-4972-869B-E7C8AD29AA3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1183BB7-70FD-4EFD-9AE3-966B75986173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10" name="Picture 2" descr="No photo description available.">
            <a:extLst>
              <a:ext uri="{FF2B5EF4-FFF2-40B4-BE49-F238E27FC236}">
                <a16:creationId xmlns:a16="http://schemas.microsoft.com/office/drawing/2014/main" id="{8CC0DDE9-7669-4B1A-BEA5-8CF402A80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3">
            <a:extLst>
              <a:ext uri="{FF2B5EF4-FFF2-40B4-BE49-F238E27FC236}">
                <a16:creationId xmlns:a16="http://schemas.microsoft.com/office/drawing/2014/main" id="{64A69D1C-7B80-4A4F-B60F-EA347511632E}"/>
              </a:ext>
            </a:extLst>
          </p:cNvPr>
          <p:cNvSpPr txBox="1">
            <a:spLocks/>
          </p:cNvSpPr>
          <p:nvPr/>
        </p:nvSpPr>
        <p:spPr bwMode="auto">
          <a:xfrm>
            <a:off x="449317" y="1721085"/>
            <a:ext cx="11197899" cy="1079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87313" indent="0"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ln w="6350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el-GR" sz="3000" dirty="0"/>
              <a:t>Νομοσχέδιο για τον Εκσυγχρονισμό της Χωροταξικής και της Πολεοδομικής Νομοθεσίας</a:t>
            </a:r>
            <a:endParaRPr lang="en-GB" sz="3000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48EB6994-904D-449F-8324-530BBC146257}"/>
              </a:ext>
            </a:extLst>
          </p:cNvPr>
          <p:cNvSpPr txBox="1">
            <a:spLocks/>
          </p:cNvSpPr>
          <p:nvPr/>
        </p:nvSpPr>
        <p:spPr bwMode="auto">
          <a:xfrm>
            <a:off x="672990" y="3015027"/>
            <a:ext cx="10750549" cy="1498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87313" indent="0"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ln w="6350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3700" dirty="0"/>
              <a:t>Ανάπτυξη με πράσινο χρώμα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F6E1FCC7-1D6B-4194-882C-797A70C1B9F2}"/>
              </a:ext>
            </a:extLst>
          </p:cNvPr>
          <p:cNvSpPr txBox="1">
            <a:spLocks/>
          </p:cNvSpPr>
          <p:nvPr/>
        </p:nvSpPr>
        <p:spPr bwMode="auto">
          <a:xfrm>
            <a:off x="2473570" y="4717776"/>
            <a:ext cx="7149390" cy="84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87313" indent="0"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ln w="6350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400" i="1" dirty="0"/>
              <a:t>Παρουσίαση νομοσχεδίου</a:t>
            </a:r>
          </a:p>
        </p:txBody>
      </p:sp>
    </p:spTree>
    <p:extLst>
      <p:ext uri="{BB962C8B-B14F-4D97-AF65-F5344CB8AC3E}">
        <p14:creationId xmlns:p14="http://schemas.microsoft.com/office/powerpoint/2010/main" val="3893157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10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6. Εκσυγχρονίζουμε το Νέο Οικοδομικό Κανονισμό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stomShape 6"/>
          <p:cNvSpPr/>
          <p:nvPr/>
        </p:nvSpPr>
        <p:spPr>
          <a:xfrm>
            <a:off x="617400" y="2169345"/>
            <a:ext cx="11097720" cy="399291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504720" indent="-3427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500" spc="-1" dirty="0">
              <a:solidFill>
                <a:srgbClr val="000000"/>
              </a:solidFill>
              <a:latin typeface="Century Gothic"/>
            </a:endParaRPr>
          </a:p>
          <a:p>
            <a:pPr marL="504720" indent="-3427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500" spc="-1" dirty="0">
                <a:solidFill>
                  <a:srgbClr val="000000"/>
                </a:solidFill>
                <a:latin typeface="Century Gothic"/>
              </a:rPr>
              <a:t>Αντιμετωπίζουμε έναν μεγάλο αριθμό ελλείψεων ή ασαφειών του Νέου Οικοδομικού Κανονισμού</a:t>
            </a:r>
          </a:p>
          <a:p>
            <a:pPr marL="504720" indent="-3427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500" spc="-1" dirty="0">
              <a:solidFill>
                <a:srgbClr val="000000"/>
              </a:solidFill>
              <a:latin typeface="Century Gothic"/>
            </a:endParaRPr>
          </a:p>
          <a:p>
            <a:pPr marL="504720" indent="-3427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500" spc="-1" dirty="0">
                <a:solidFill>
                  <a:srgbClr val="000000"/>
                </a:solidFill>
                <a:latin typeface="Century Gothic"/>
              </a:rPr>
              <a:t>Ενισχύουμε και επιταχύνουμε τη νόμιμη οικοδομική δραστηριότητα</a:t>
            </a:r>
          </a:p>
          <a:p>
            <a:pPr marL="504720" indent="-3427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500" spc="-1" dirty="0">
              <a:solidFill>
                <a:srgbClr val="000000"/>
              </a:solidFill>
              <a:latin typeface="Century Gothic"/>
            </a:endParaRPr>
          </a:p>
          <a:p>
            <a:pPr marL="504720" indent="-3427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500" spc="-1" dirty="0">
                <a:solidFill>
                  <a:srgbClr val="000000"/>
                </a:solidFill>
                <a:latin typeface="Century Gothic"/>
              </a:rPr>
              <a:t>Παρέχουμε ευελιξία στον αρχιτεκτονικό σχεδιασμό</a:t>
            </a:r>
            <a:endParaRPr lang="el-GR" sz="2500" spc="-1" dirty="0">
              <a:solidFill>
                <a:prstClr val="black"/>
              </a:solidFill>
            </a:endParaRPr>
          </a:p>
          <a:p>
            <a:pPr marL="536400">
              <a:spcBef>
                <a:spcPts val="420"/>
              </a:spcBef>
            </a:pPr>
            <a:endParaRPr lang="el-GR" sz="2100" spc="-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567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11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7. Θεσπίζουμε την «απόσυρση» κτιρίων και την απαλλοτρίωση ορόφων 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stomShape 6">
            <a:extLst>
              <a:ext uri="{FF2B5EF4-FFF2-40B4-BE49-F238E27FC236}">
                <a16:creationId xmlns:a16="http://schemas.microsoft.com/office/drawing/2014/main" id="{738456CC-2CE3-40D7-98EB-6EE6C4E51501}"/>
              </a:ext>
            </a:extLst>
          </p:cNvPr>
          <p:cNvSpPr/>
          <p:nvPr/>
        </p:nvSpPr>
        <p:spPr>
          <a:xfrm>
            <a:off x="624028" y="2321170"/>
            <a:ext cx="11097720" cy="38941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200" spc="-1" dirty="0">
              <a:solidFill>
                <a:srgbClr val="000000"/>
              </a:solidFill>
              <a:latin typeface="Century Gothic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Δίνουμε </a:t>
            </a:r>
            <a:r>
              <a:rPr lang="el-GR" sz="2400" b="1" spc="-1" dirty="0">
                <a:solidFill>
                  <a:srgbClr val="000000"/>
                </a:solidFill>
                <a:latin typeface="Century Gothic"/>
              </a:rPr>
              <a:t>κίνητρα</a:t>
            </a: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 για την «απόσυρση» κτιρίων, που θα γίνεται με πρωτοβουλία των ιδιοκτητών 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400" spc="-1" dirty="0">
              <a:solidFill>
                <a:srgbClr val="000000"/>
              </a:solidFill>
              <a:latin typeface="Century Gothic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Θα </a:t>
            </a:r>
            <a:r>
              <a:rPr lang="el-GR" sz="2400" spc="-1" dirty="0">
                <a:solidFill>
                  <a:srgbClr val="000000"/>
                </a:solidFill>
              </a:rPr>
              <a:t>υπάρχει εύλογη αποζημίωση των ιδιοκτητών </a:t>
            </a: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για την απαλλοτρίωση (σε εξαιρετικές περιπτώσεις, π.χ. πρόσφατη περίπτωση ξενοδοχείου στην Ακρόπολη)</a:t>
            </a:r>
            <a:endParaRPr lang="el-GR" sz="2400" spc="-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966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12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8. </a:t>
            </a:r>
            <a:r>
              <a:rPr lang="el-GR" sz="3000" b="1" spc="-1" dirty="0" err="1">
                <a:solidFill>
                  <a:srgbClr val="17375E"/>
                </a:solidFill>
              </a:rPr>
              <a:t>Εξορθολογίζουμε</a:t>
            </a:r>
            <a:r>
              <a:rPr lang="el-GR" sz="3000" b="1" spc="-1" dirty="0">
                <a:solidFill>
                  <a:srgbClr val="17375E"/>
                </a:solidFill>
              </a:rPr>
              <a:t> το σύστημα ρυμοτομικών απαλλοτριώσεων </a:t>
            </a:r>
          </a:p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 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stomShape 6"/>
          <p:cNvSpPr/>
          <p:nvPr/>
        </p:nvSpPr>
        <p:spPr>
          <a:xfrm>
            <a:off x="617507" y="1971675"/>
            <a:ext cx="11137171" cy="45243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spcBef>
                <a:spcPts val="479"/>
              </a:spcBef>
            </a:pPr>
            <a:endParaRPr lang="el-GR" spc="-1" dirty="0">
              <a:solidFill>
                <a:prstClr val="black"/>
              </a:solidFill>
            </a:endParaRPr>
          </a:p>
          <a:p>
            <a:pPr marL="447840" indent="-382320">
              <a:spcBef>
                <a:spcPts val="43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Στόχος η προστασία των πολιτών που παραμένει σήμερα όμηρος της γραφειοκρατίας</a:t>
            </a:r>
          </a:p>
          <a:p>
            <a:pPr marL="447840" indent="-382320">
              <a:spcBef>
                <a:spcPts val="43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200" spc="-1" dirty="0">
              <a:solidFill>
                <a:srgbClr val="000000"/>
              </a:solidFill>
              <a:latin typeface="Century Gothic"/>
            </a:endParaRPr>
          </a:p>
          <a:p>
            <a:pPr marL="447840" indent="-382320">
              <a:spcBef>
                <a:spcPts val="43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Προβλέπουμε την αυτοδίκαιη άρση των ρυμοτομικών απαλλοτριώσεων, εάν παρέλθει μεγάλο διάστημα από την υποβολή τους </a:t>
            </a:r>
          </a:p>
          <a:p>
            <a:pPr marL="447840" indent="-382320">
              <a:spcBef>
                <a:spcPts val="43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200" spc="-1" dirty="0">
              <a:solidFill>
                <a:srgbClr val="000000"/>
              </a:solidFill>
              <a:latin typeface="Century Gothic"/>
            </a:endParaRPr>
          </a:p>
          <a:p>
            <a:pPr marL="447840" indent="-382320">
              <a:spcBef>
                <a:spcPts val="43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Ορίζουμε ότι μια ρυμοτομική απαλλοτρίωση μπορεί να </a:t>
            </a:r>
            <a:r>
              <a:rPr lang="el-GR" sz="2400" spc="-1" dirty="0" err="1">
                <a:solidFill>
                  <a:srgbClr val="000000"/>
                </a:solidFill>
                <a:latin typeface="Century Gothic"/>
              </a:rPr>
              <a:t>επανεπιβληθεί</a:t>
            </a: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 μόνο μία φορά       Απελευθερώνουμε τους ιδιοκτήτες που παραμένουν εγκλωβισμένοι σε μια ατέρμονη διαδικασία </a:t>
            </a:r>
            <a:r>
              <a:rPr lang="el-GR" sz="2400" spc="-1" dirty="0" err="1">
                <a:solidFill>
                  <a:srgbClr val="000000"/>
                </a:solidFill>
                <a:latin typeface="Century Gothic"/>
              </a:rPr>
              <a:t>επανεπιβολής</a:t>
            </a: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 ρυμοτομικών απαλλοτριώσεων της περιουσίας τους</a:t>
            </a:r>
            <a:endParaRPr lang="el-GR" sz="1100" spc="-1" dirty="0">
              <a:solidFill>
                <a:prstClr val="black"/>
              </a:solidFill>
            </a:endParaRPr>
          </a:p>
        </p:txBody>
      </p:sp>
      <p:sp>
        <p:nvSpPr>
          <p:cNvPr id="11" name="Arrow: Right 2">
            <a:extLst>
              <a:ext uri="{FF2B5EF4-FFF2-40B4-BE49-F238E27FC236}">
                <a16:creationId xmlns:a16="http://schemas.microsoft.com/office/drawing/2014/main" id="{3DD55770-1424-46A7-AE9C-5ACE2B05D526}"/>
              </a:ext>
            </a:extLst>
          </p:cNvPr>
          <p:cNvSpPr/>
          <p:nvPr/>
        </p:nvSpPr>
        <p:spPr>
          <a:xfrm>
            <a:off x="3459472" y="5170884"/>
            <a:ext cx="411583" cy="139293"/>
          </a:xfrm>
          <a:prstGeom prst="rightArrow">
            <a:avLst/>
          </a:prstGeom>
          <a:solidFill>
            <a:srgbClr val="E46C0A"/>
          </a:solidFill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5515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13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9. Μεγαλύτερος συντελεστής δόμησης στα φιλικά για το περιβάλλον ενεργειακά κτίρια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stomShape 6">
            <a:extLst>
              <a:ext uri="{FF2B5EF4-FFF2-40B4-BE49-F238E27FC236}">
                <a16:creationId xmlns:a16="http://schemas.microsoft.com/office/drawing/2014/main" id="{D682EED7-90DA-4166-B5E9-9FF2622F6938}"/>
              </a:ext>
            </a:extLst>
          </p:cNvPr>
          <p:cNvSpPr/>
          <p:nvPr/>
        </p:nvSpPr>
        <p:spPr>
          <a:xfrm>
            <a:off x="617400" y="2060561"/>
            <a:ext cx="10603604" cy="37850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504720" indent="-3427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200" spc="-1" dirty="0">
              <a:solidFill>
                <a:srgbClr val="000000"/>
              </a:solidFill>
              <a:latin typeface="Century Gothic"/>
            </a:endParaRPr>
          </a:p>
          <a:p>
            <a:pPr marL="504720" indent="-3427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200" spc="-1" dirty="0">
              <a:solidFill>
                <a:srgbClr val="000000"/>
              </a:solidFill>
              <a:latin typeface="Century Gothic"/>
            </a:endParaRPr>
          </a:p>
          <a:p>
            <a:pPr marL="504720" indent="-3427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200" spc="-1" dirty="0">
              <a:solidFill>
                <a:srgbClr val="000000"/>
              </a:solidFill>
              <a:latin typeface="Century Gothic"/>
            </a:endParaRPr>
          </a:p>
          <a:p>
            <a:pPr marL="504720" indent="-3427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500" spc="-1" dirty="0">
                <a:solidFill>
                  <a:srgbClr val="000000"/>
                </a:solidFill>
                <a:latin typeface="Century Gothic"/>
              </a:rPr>
              <a:t>Μέτρο που εντάσσεται στην πολιτική για του Υπουργείου Περιβάλλοντος και Ενέργειας για την ενεργειακή εξοικονόμηση</a:t>
            </a:r>
            <a:endParaRPr lang="el-GR" sz="2500" spc="-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124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14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10. Δίνουμε κίνητρα για την ενίσχυση της προσβασιμότητας των κτιρίων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Τίτλος 2">
            <a:extLst>
              <a:ext uri="{FF2B5EF4-FFF2-40B4-BE49-F238E27FC236}">
                <a16:creationId xmlns:a16="http://schemas.microsoft.com/office/drawing/2014/main" id="{21C1EB0F-86A5-49C7-9268-83A9EFC0EB4B}"/>
              </a:ext>
            </a:extLst>
          </p:cNvPr>
          <p:cNvSpPr txBox="1">
            <a:spLocks/>
          </p:cNvSpPr>
          <p:nvPr/>
        </p:nvSpPr>
        <p:spPr>
          <a:xfrm>
            <a:off x="788869" y="3065908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endParaRPr lang="el-GR" sz="3000" spc="-1" dirty="0">
              <a:solidFill>
                <a:prstClr val="black"/>
              </a:solidFill>
            </a:endParaRPr>
          </a:p>
        </p:txBody>
      </p:sp>
      <p:sp>
        <p:nvSpPr>
          <p:cNvPr id="14" name="CustomShape 6">
            <a:extLst>
              <a:ext uri="{FF2B5EF4-FFF2-40B4-BE49-F238E27FC236}">
                <a16:creationId xmlns:a16="http://schemas.microsoft.com/office/drawing/2014/main" id="{5857B313-FA1F-4050-B50E-81E723F74EB8}"/>
              </a:ext>
            </a:extLst>
          </p:cNvPr>
          <p:cNvSpPr/>
          <p:nvPr/>
        </p:nvSpPr>
        <p:spPr>
          <a:xfrm>
            <a:off x="624028" y="2373922"/>
            <a:ext cx="11097720" cy="38413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Δυνατότητα εγκατάστασης κατασκευών (π.χ. ειδικές ράμπες) εκτός της ρυμοτομικής γραμμής 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400" spc="-1" dirty="0">
              <a:solidFill>
                <a:srgbClr val="000000"/>
              </a:solidFill>
              <a:latin typeface="Century Gothic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Προσθήκη ανελκυστήρων σε κτίρια όπου δεν υπήρχε πρόβλεψη στην αρχική οικοδομική άδεια 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400" spc="-1" dirty="0">
              <a:solidFill>
                <a:srgbClr val="000000"/>
              </a:solidFill>
              <a:latin typeface="Century Gothic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Οι κατασκευές αυτές (π.χ. πλατύσκαλα, ανελκυστήρες) δεν </a:t>
            </a:r>
            <a:r>
              <a:rPr lang="el-GR" sz="2400" spc="-1" dirty="0" err="1">
                <a:solidFill>
                  <a:srgbClr val="000000"/>
                </a:solidFill>
                <a:latin typeface="Century Gothic"/>
              </a:rPr>
              <a:t>προσμετρώνται</a:t>
            </a: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 στον συντελεστή δόμησης</a:t>
            </a:r>
            <a:endParaRPr lang="el-GR" sz="2400" spc="-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467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15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11. Ενεργοποιείται το πρόστιμο εκπρόθεσμης δήλωσης στο Κτηματολόγιο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Θέση περιεχομένου 3"/>
          <p:cNvSpPr txBox="1">
            <a:spLocks/>
          </p:cNvSpPr>
          <p:nvPr/>
        </p:nvSpPr>
        <p:spPr>
          <a:xfrm>
            <a:off x="788869" y="2586260"/>
            <a:ext cx="10489506" cy="3350712"/>
          </a:xfrm>
          <a:prstGeom prst="rect">
            <a:avLst/>
          </a:prstGeom>
        </p:spPr>
        <p:txBody>
          <a:bodyPr/>
          <a:lstStyle>
            <a:lvl1pPr marL="447675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3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49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BC6EB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sz="1100" dirty="0"/>
          </a:p>
          <a:p>
            <a:r>
              <a:rPr lang="el-GR" sz="2400" dirty="0"/>
              <a:t>Το πρόστιμο εξαρτάται όχι μόνο από την αξία του ακινήτου, αλλά και τον χρόνο καθυστέρησης </a:t>
            </a:r>
          </a:p>
          <a:p>
            <a:endParaRPr lang="el-GR" sz="2400" dirty="0"/>
          </a:p>
          <a:p>
            <a:r>
              <a:rPr lang="el-GR" sz="2400" dirty="0"/>
              <a:t>Η σχετική Υπουργική Απόφαση θα εκδοθεί εντός 6 μηνών από τη δημοσίευση του νόμου για να υπάρχει επαρκείς χρόνος συμμόρφωσης από τους ιδιοκτήτες</a:t>
            </a:r>
          </a:p>
        </p:txBody>
      </p:sp>
      <p:sp>
        <p:nvSpPr>
          <p:cNvPr id="11" name="Τίτλος 2">
            <a:extLst>
              <a:ext uri="{FF2B5EF4-FFF2-40B4-BE49-F238E27FC236}">
                <a16:creationId xmlns:a16="http://schemas.microsoft.com/office/drawing/2014/main" id="{7160376C-2FD2-45F2-A731-5E6EB47B9D36}"/>
              </a:ext>
            </a:extLst>
          </p:cNvPr>
          <p:cNvSpPr txBox="1">
            <a:spLocks/>
          </p:cNvSpPr>
          <p:nvPr/>
        </p:nvSpPr>
        <p:spPr>
          <a:xfrm>
            <a:off x="788869" y="3185181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 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sp>
        <p:nvSpPr>
          <p:cNvPr id="14" name="Θέση περιεχομένου 3">
            <a:extLst>
              <a:ext uri="{FF2B5EF4-FFF2-40B4-BE49-F238E27FC236}">
                <a16:creationId xmlns:a16="http://schemas.microsoft.com/office/drawing/2014/main" id="{6B6A1209-B875-45BC-9908-E64D8131DBCE}"/>
              </a:ext>
            </a:extLst>
          </p:cNvPr>
          <p:cNvSpPr txBox="1">
            <a:spLocks/>
          </p:cNvSpPr>
          <p:nvPr/>
        </p:nvSpPr>
        <p:spPr>
          <a:xfrm>
            <a:off x="837670" y="4161906"/>
            <a:ext cx="10489506" cy="2022899"/>
          </a:xfrm>
          <a:prstGeom prst="rect">
            <a:avLst/>
          </a:prstGeom>
        </p:spPr>
        <p:txBody>
          <a:bodyPr/>
          <a:lstStyle>
            <a:lvl1pPr marL="447675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3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49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BC6EB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828387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16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12. Ρυθμίζονται επιμέρους θέματα αυθαιρέτων</a:t>
            </a:r>
          </a:p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 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stomShape 6"/>
          <p:cNvSpPr/>
          <p:nvPr/>
        </p:nvSpPr>
        <p:spPr>
          <a:xfrm>
            <a:off x="837720" y="1971675"/>
            <a:ext cx="10682280" cy="45243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47840" indent="-382320">
              <a:spcBef>
                <a:spcPts val="43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Εντάσσονται στην Κατηγορία 4 ορισμένες μικρής κλίμακας παραβάσεις, που είχαν ενταχθεί στην Κατηγορία 5</a:t>
            </a:r>
          </a:p>
          <a:p>
            <a:pPr marL="447840" indent="-382320">
              <a:spcBef>
                <a:spcPts val="43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1500" spc="-1" dirty="0">
              <a:solidFill>
                <a:srgbClr val="000000"/>
              </a:solidFill>
              <a:latin typeface="Century Gothic"/>
            </a:endParaRPr>
          </a:p>
          <a:p>
            <a:pPr marL="447840" indent="-382320">
              <a:spcBef>
                <a:spcPts val="43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000000"/>
                </a:solidFill>
                <a:latin typeface="Century Gothic"/>
              </a:rPr>
              <a:t>Αναστέλλονται οι κυρώσεις για αυθαίρετες κατασκευές και αλλαγές χρήσης της Κατηγορίας 5 για ακίνητα που βρίσκονται σε περιοχές οι οποίες κηρύχθηκαν εντός του 2020 σε κατάσταση εκτάκτου ανάγκης</a:t>
            </a:r>
          </a:p>
          <a:p>
            <a:pPr marL="905040" lvl="1" indent="-382320">
              <a:spcBef>
                <a:spcPts val="439"/>
              </a:spcBef>
              <a:buClr>
                <a:srgbClr val="4F81BD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sz="2000" spc="-1" dirty="0">
                <a:solidFill>
                  <a:srgbClr val="000000"/>
                </a:solidFill>
                <a:latin typeface="Century Gothic"/>
              </a:rPr>
              <a:t>Για ακίνητα που αποκτώνται μέσω αναγκαστικού πλειστηριασμού</a:t>
            </a:r>
          </a:p>
          <a:p>
            <a:pPr marL="905040" lvl="1" indent="-382320">
              <a:spcBef>
                <a:spcPts val="439"/>
              </a:spcBef>
              <a:buClr>
                <a:srgbClr val="4F81BD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sz="2000" spc="-1" dirty="0">
                <a:solidFill>
                  <a:srgbClr val="000000"/>
                </a:solidFill>
                <a:latin typeface="Century Gothic"/>
              </a:rPr>
              <a:t>Για ακίνητα που αποκτώνται κατόπιν κληρονομικής διαδοχής</a:t>
            </a:r>
          </a:p>
          <a:p>
            <a:pPr marL="905040" lvl="1" indent="-382320">
              <a:spcBef>
                <a:spcPts val="439"/>
              </a:spcBef>
              <a:buClr>
                <a:srgbClr val="4F81BD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sz="2000" spc="-1" dirty="0">
                <a:solidFill>
                  <a:srgbClr val="000000"/>
                </a:solidFill>
                <a:latin typeface="Century Gothic"/>
              </a:rPr>
              <a:t>Για ακίνητα που εκμισθώνονται με σύμβαση Leasing και επανέρχονται στη χρήση του κύριου ή επικαρπωτή τους</a:t>
            </a:r>
          </a:p>
          <a:p>
            <a:pPr marL="905040" lvl="1" indent="-382320">
              <a:spcBef>
                <a:spcPts val="439"/>
              </a:spcBef>
              <a:buClr>
                <a:srgbClr val="4F81BD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sz="2000" spc="-1" dirty="0">
                <a:solidFill>
                  <a:srgbClr val="000000"/>
                </a:solidFill>
                <a:latin typeface="Century Gothic"/>
              </a:rPr>
              <a:t>Για ακίνητα που μεταβιβάζονται στην ΕΤΑΔ Α.Ε σύμφωνα με την παρ. 4 του άρθρου 196 του ν.4389/2016</a:t>
            </a:r>
          </a:p>
        </p:txBody>
      </p:sp>
    </p:spTree>
    <p:extLst>
      <p:ext uri="{BB962C8B-B14F-4D97-AF65-F5344CB8AC3E}">
        <p14:creationId xmlns:p14="http://schemas.microsoft.com/office/powerpoint/2010/main" val="1502691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Ευθεία γραμμή σύνδεσης 15">
            <a:extLst>
              <a:ext uri="{FF2B5EF4-FFF2-40B4-BE49-F238E27FC236}">
                <a16:creationId xmlns:a16="http://schemas.microsoft.com/office/drawing/2014/main" id="{8AF21EE4-E8B7-4DD9-AD2F-624294C73F9A}"/>
              </a:ext>
            </a:extLst>
          </p:cNvPr>
          <p:cNvCxnSpPr>
            <a:cxnSpLocks/>
          </p:cNvCxnSpPr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9C0EF1E-FF5C-4403-AE3F-5D25E826D3D0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8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FBCB23E2-2A98-4972-869B-E7C8AD29AA3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1183BB7-70FD-4EFD-9AE3-966B75986173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10" name="Picture 2" descr="No photo description available.">
            <a:extLst>
              <a:ext uri="{FF2B5EF4-FFF2-40B4-BE49-F238E27FC236}">
                <a16:creationId xmlns:a16="http://schemas.microsoft.com/office/drawing/2014/main" id="{8CC0DDE9-7669-4B1A-BEA5-8CF402A80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3">
            <a:extLst>
              <a:ext uri="{FF2B5EF4-FFF2-40B4-BE49-F238E27FC236}">
                <a16:creationId xmlns:a16="http://schemas.microsoft.com/office/drawing/2014/main" id="{64A69D1C-7B80-4A4F-B60F-EA347511632E}"/>
              </a:ext>
            </a:extLst>
          </p:cNvPr>
          <p:cNvSpPr txBox="1">
            <a:spLocks/>
          </p:cNvSpPr>
          <p:nvPr/>
        </p:nvSpPr>
        <p:spPr bwMode="auto">
          <a:xfrm>
            <a:off x="720725" y="3076437"/>
            <a:ext cx="10750549" cy="1079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87313" indent="0"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ln w="6350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el-GR" sz="3700" i="1" dirty="0"/>
              <a:t>Σας ευχαριστούμε!</a:t>
            </a:r>
            <a:endParaRPr lang="en-GB" sz="3900" i="1" dirty="0"/>
          </a:p>
        </p:txBody>
      </p:sp>
    </p:spTree>
    <p:extLst>
      <p:ext uri="{BB962C8B-B14F-4D97-AF65-F5344CB8AC3E}">
        <p14:creationId xmlns:p14="http://schemas.microsoft.com/office/powerpoint/2010/main" val="304662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1D24-CC5C-46E4-ADA6-B17A76830D2F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1573303" y="986751"/>
            <a:ext cx="8364071" cy="1014693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l-GR" sz="3200" b="1" dirty="0">
                <a:solidFill>
                  <a:schemeClr val="accent6">
                    <a:lumMod val="75000"/>
                  </a:schemeClr>
                </a:solidFill>
              </a:rPr>
              <a:t>Το νομοσχέδιο αυτό:</a:t>
            </a:r>
            <a:endParaRPr lang="el-GR" sz="32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131C24-E550-435B-910E-408C981EF84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1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6ADF939A-484B-48F7-8056-ADAA071B17E2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F358F6F-3E7A-4D11-AE9D-EDE1E4D78D8D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19" name="Picture 2" descr="No photo description available.">
            <a:extLst>
              <a:ext uri="{FF2B5EF4-FFF2-40B4-BE49-F238E27FC236}">
                <a16:creationId xmlns:a16="http://schemas.microsoft.com/office/drawing/2014/main" id="{71D434C1-CF1E-45D4-B7BF-2EF8461F8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6A33A885-B18F-4E6A-9FB7-E85C391A2832}"/>
              </a:ext>
            </a:extLst>
          </p:cNvPr>
          <p:cNvSpPr txBox="1">
            <a:spLocks/>
          </p:cNvSpPr>
          <p:nvPr/>
        </p:nvSpPr>
        <p:spPr>
          <a:xfrm>
            <a:off x="609600" y="2043372"/>
            <a:ext cx="10972800" cy="4386002"/>
          </a:xfrm>
          <a:prstGeom prst="rect">
            <a:avLst/>
          </a:prstGeom>
        </p:spPr>
        <p:txBody>
          <a:bodyPr/>
          <a:lstStyle>
            <a:lvl1pPr marL="447675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3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49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BC6EB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1436" lvl="2" indent="0" algn="just">
              <a:buClr>
                <a:schemeClr val="tx2"/>
              </a:buClr>
              <a:buSzPct val="110000"/>
              <a:buNone/>
            </a:pP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  <a:p>
            <a:pPr marL="821436" lvl="2" indent="0" algn="just">
              <a:buClr>
                <a:schemeClr val="tx2"/>
              </a:buClr>
              <a:buSzPct val="110000"/>
              <a:buNone/>
            </a:pP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Προστατεύει το περιβάλλον </a:t>
            </a:r>
          </a:p>
          <a:p>
            <a:pPr marL="821436" lvl="2" indent="0" algn="just">
              <a:buClr>
                <a:schemeClr val="tx2"/>
              </a:buClr>
              <a:buSzPct val="110000"/>
              <a:buNone/>
            </a:pP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marL="821436" lvl="2" indent="0" algn="just">
              <a:buClr>
                <a:schemeClr val="tx2"/>
              </a:buClr>
              <a:buSzPct val="110000"/>
              <a:buNone/>
            </a:pP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Στηρίζει την εθνική προσπάθεια για ανάπτυξη και επενδύσεις</a:t>
            </a:r>
          </a:p>
          <a:p>
            <a:pPr marL="821436" lvl="2" indent="0" algn="just">
              <a:buClr>
                <a:schemeClr val="tx2"/>
              </a:buClr>
              <a:buSzPct val="110000"/>
              <a:buNone/>
            </a:pP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  <a:p>
            <a:pPr marL="821436" lvl="2" indent="0" algn="just">
              <a:buClr>
                <a:schemeClr val="tx2"/>
              </a:buClr>
              <a:buSzPct val="110000"/>
              <a:buNone/>
            </a:pP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Προστατεύει το δικαίωμα της ιδιοκτησίας 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7282DC73-C9B4-44A9-813E-55AECE4CCF90}"/>
              </a:ext>
            </a:extLst>
          </p:cNvPr>
          <p:cNvSpPr/>
          <p:nvPr/>
        </p:nvSpPr>
        <p:spPr>
          <a:xfrm>
            <a:off x="888549" y="2599967"/>
            <a:ext cx="424861" cy="249382"/>
          </a:xfrm>
          <a:prstGeom prst="rightArrow">
            <a:avLst/>
          </a:prstGeom>
          <a:solidFill>
            <a:srgbClr val="E46C0A"/>
          </a:solidFill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032DB51F-EBCC-4A31-9F06-7BE91AF092D7}"/>
              </a:ext>
            </a:extLst>
          </p:cNvPr>
          <p:cNvSpPr/>
          <p:nvPr/>
        </p:nvSpPr>
        <p:spPr>
          <a:xfrm>
            <a:off x="888549" y="3504971"/>
            <a:ext cx="424861" cy="249382"/>
          </a:xfrm>
          <a:prstGeom prst="rightArrow">
            <a:avLst/>
          </a:prstGeom>
          <a:solidFill>
            <a:srgbClr val="E46C0A"/>
          </a:solidFill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Arrow: Right 22">
            <a:extLst>
              <a:ext uri="{FF2B5EF4-FFF2-40B4-BE49-F238E27FC236}">
                <a16:creationId xmlns:a16="http://schemas.microsoft.com/office/drawing/2014/main" id="{032DB51F-EBCC-4A31-9F06-7BE91AF092D7}"/>
              </a:ext>
            </a:extLst>
          </p:cNvPr>
          <p:cNvSpPr/>
          <p:nvPr/>
        </p:nvSpPr>
        <p:spPr>
          <a:xfrm>
            <a:off x="888549" y="4372576"/>
            <a:ext cx="424861" cy="249382"/>
          </a:xfrm>
          <a:prstGeom prst="rightArrow">
            <a:avLst/>
          </a:prstGeom>
          <a:solidFill>
            <a:srgbClr val="E46C0A"/>
          </a:solidFill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506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3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1. Επιταχύνουμε τον Χωροταξικό Σχεδιασμό σε όλη τη χώρα 1/2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stomShape 6"/>
          <p:cNvSpPr/>
          <p:nvPr/>
        </p:nvSpPr>
        <p:spPr>
          <a:xfrm>
            <a:off x="837720" y="2160104"/>
            <a:ext cx="10515240" cy="43198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Ξεκινάμε αμέσως το μεγαλύτερο πρόγραμμα πολεοδομικών μελετών που έγινε ποτέ στη χώρα: 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400" b="1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4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4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65520">
              <a:spcBef>
                <a:spcPts val="479"/>
              </a:spcBef>
              <a:buClr>
                <a:srgbClr val="4F81BD"/>
              </a:buClr>
              <a:buSzPct val="80000"/>
            </a:pPr>
            <a:endParaRPr lang="el-GR" sz="24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Περιορίζουμε το χρόνο εκπόνησης των πολεοδομικών μελετών στα 2,5 χρόνια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10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Δίνουμε προτεραιότητα στη νησιωτική χώρα και τις τουριστικές περιοχές</a:t>
            </a:r>
          </a:p>
        </p:txBody>
      </p:sp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9393BE58-8480-487B-91FE-210A88D84C09}"/>
              </a:ext>
            </a:extLst>
          </p:cNvPr>
          <p:cNvSpPr/>
          <p:nvPr/>
        </p:nvSpPr>
        <p:spPr>
          <a:xfrm>
            <a:off x="1311966" y="3231868"/>
            <a:ext cx="9205336" cy="11827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D2C6F0-B359-4CB8-8002-1E9670AA0DEA}"/>
              </a:ext>
            </a:extLst>
          </p:cNvPr>
          <p:cNvSpPr txBox="1"/>
          <p:nvPr/>
        </p:nvSpPr>
        <p:spPr>
          <a:xfrm>
            <a:off x="1415521" y="3376970"/>
            <a:ext cx="89982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2720" lvl="1">
              <a:spcBef>
                <a:spcPts val="479"/>
              </a:spcBef>
              <a:buClr>
                <a:srgbClr val="4F81BD"/>
              </a:buClr>
              <a:buSzPct val="80000"/>
            </a:pPr>
            <a:r>
              <a:rPr lang="el-GR" sz="2600" b="1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500 Τοπικά Πολεοδομικά Σχέδια προϋπολογισμού 200 εκατ. ευρώ</a:t>
            </a:r>
          </a:p>
        </p:txBody>
      </p:sp>
    </p:spTree>
    <p:extLst>
      <p:ext uri="{BB962C8B-B14F-4D97-AF65-F5344CB8AC3E}">
        <p14:creationId xmlns:p14="http://schemas.microsoft.com/office/powerpoint/2010/main" val="1651065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4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1. Επιταχύνουμε τον Χωροταξικό Σχεδιασμό σε όλη τη χώρα 2/2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stomShape 6"/>
          <p:cNvSpPr/>
          <p:nvPr/>
        </p:nvSpPr>
        <p:spPr>
          <a:xfrm>
            <a:off x="824468" y="2131817"/>
            <a:ext cx="10515240" cy="42819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4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Εξασφαλισμένη χρηματοδότηση από Ταμείο Ανασυγκρότησης και </a:t>
            </a:r>
            <a:r>
              <a:rPr lang="el-GR" sz="2400" spc="-1" dirty="0" err="1">
                <a:solidFill>
                  <a:srgbClr val="111111"/>
                </a:solidFill>
                <a:latin typeface="Century Gothic" panose="020B0502020202020204" pitchFamily="34" charset="0"/>
              </a:rPr>
              <a:t>ΕΤΕπ</a:t>
            </a:r>
            <a:endParaRPr lang="el-GR" sz="24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10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Ορίζουμε Ειδικό Συντονιστή για ταχύτερη και αποτελεσματικότερη εφαρμογή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10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Μέχρι το </a:t>
            </a:r>
            <a:r>
              <a:rPr lang="el-GR" sz="2400" b="1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2023</a:t>
            </a: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 θα έχουν ολοκληρωθεί τα Τοπικά Πολεοδομικά Σχέδια </a:t>
            </a:r>
            <a:r>
              <a:rPr lang="el-GR" sz="2400" b="1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σε όλες τις τουριστικές περιοχές 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1000" b="1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Μέχρι το </a:t>
            </a:r>
            <a:r>
              <a:rPr lang="el-GR" sz="2400" b="1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2028 </a:t>
            </a: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θα έχουμε Τοπικά Πολεοδομικά Σχέδια </a:t>
            </a:r>
            <a:r>
              <a:rPr lang="el-GR" sz="2400" b="1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σε όλη τη χώρα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1000" b="1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4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5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2. Περιορίζουμε την εκτός σχεδίου δόμηση 1/2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stomShape 6"/>
          <p:cNvSpPr/>
          <p:nvPr/>
        </p:nvSpPr>
        <p:spPr>
          <a:xfrm>
            <a:off x="837720" y="1970072"/>
            <a:ext cx="10682280" cy="45922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Μειώνουμε κατά 10% τους συντελεστές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12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Αλλάζει το καθεστώς των παρεκκλίσεων αρτιότητας (εκτός σχεδίου οικόπεδα 750 τ.μ., 1.200 τ.μ., 2 στρέμματα)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1200" b="1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500" b="1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Δίνεται επαρκές μεταβατικό διάστημα τουλάχιστον 6 ετών για όσους θέλουν να χτίσουν</a:t>
            </a:r>
          </a:p>
          <a:p>
            <a:pPr marL="905040" lvl="1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sz="22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2 χρόνια για την έκδοση οικοδομικής άδειας (δεν «μετράει» ο χρόνος που χρειάζεται για τις άδειες δασαρχείου ή της αρχαιολογικής υπηρεσίας)</a:t>
            </a:r>
          </a:p>
          <a:p>
            <a:pPr marL="905040" lvl="1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sz="22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4 χρόνια που είναι η ισχύς της οικοδομικής άδειας</a:t>
            </a:r>
          </a:p>
        </p:txBody>
      </p:sp>
    </p:spTree>
    <p:extLst>
      <p:ext uri="{BB962C8B-B14F-4D97-AF65-F5344CB8AC3E}">
        <p14:creationId xmlns:p14="http://schemas.microsoft.com/office/powerpoint/2010/main" val="4001877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6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2. Περιορίζουμε την εκτός σχεδίου δόμηση 2/2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stomShape 6"/>
          <p:cNvSpPr/>
          <p:nvPr/>
        </p:nvSpPr>
        <p:spPr>
          <a:xfrm>
            <a:off x="837720" y="2102594"/>
            <a:ext cx="10682280" cy="42717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65520">
              <a:spcBef>
                <a:spcPts val="479"/>
              </a:spcBef>
              <a:buClr>
                <a:srgbClr val="4F81BD"/>
              </a:buClr>
              <a:buSzPct val="80000"/>
            </a:pPr>
            <a:endParaRPr lang="el-GR" sz="23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Όσοι δεν εκδώσουν οικοδομική άδεια διατηρούν το δικαίωμα να χτίσουν βάσει των όσων θα ορίζουν τα τοπικά και τα ειδικά πολεοδομικά σχέδια, που θα εκπονηθούν πολύ γρήγορα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4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b="1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Δεν αλλάζει τίποτα για την εκτός σχεδίου δόμηση στα 4 στρέμματα και άνω</a:t>
            </a: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, μέχρι την υιοθέτηση των τοπικών πολεοδομικών σχεδίων  Παραμένει σε ισχύ η σημερινή νομοθεσία</a:t>
            </a:r>
          </a:p>
        </p:txBody>
      </p:sp>
    </p:spTree>
    <p:extLst>
      <p:ext uri="{BB962C8B-B14F-4D97-AF65-F5344CB8AC3E}">
        <p14:creationId xmlns:p14="http://schemas.microsoft.com/office/powerpoint/2010/main" val="458521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7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3. Απλοποιούμε και εκσυγχρονίζουμε το σύστημα χρήσεων γης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stomShape 6"/>
          <p:cNvSpPr/>
          <p:nvPr/>
        </p:nvSpPr>
        <p:spPr>
          <a:xfrm>
            <a:off x="837720" y="2332382"/>
            <a:ext cx="10515240" cy="414761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Περιορίζουμε τις γενικές χρήσεις, ώστε το σύστημα να είναι πιο ευέλικτο και να διευκολύνει τις μικτές χρήσεις όπως γίνεται σε όλη την Ευρώπη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2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Θεσπίζουμε Εθνική Ονοματολογία Χρήσεων Γης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2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Αντιστοιχίζονται οι χρήσεις γης με τους Κωδικούς Αριθμούς Δραστηριότητας (ΚΑΔ), για να περιοριστεί η γραφειοκρατία και να διευκολύνονται οι επενδύσεις</a:t>
            </a:r>
          </a:p>
        </p:txBody>
      </p:sp>
    </p:spTree>
    <p:extLst>
      <p:ext uri="{BB962C8B-B14F-4D97-AF65-F5344CB8AC3E}">
        <p14:creationId xmlns:p14="http://schemas.microsoft.com/office/powerpoint/2010/main" val="1456001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8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4. Ενεργοποιούμε τη μεταφορά του συντελεστή δόμησης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stomShape 6"/>
          <p:cNvSpPr/>
          <p:nvPr/>
        </p:nvSpPr>
        <p:spPr>
          <a:xfrm>
            <a:off x="837720" y="1869480"/>
            <a:ext cx="10515240" cy="446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spcBef>
                <a:spcPts val="479"/>
              </a:spcBef>
            </a:pPr>
            <a:endParaRPr lang="el-GR" sz="2400" spc="-1" dirty="0">
              <a:solidFill>
                <a:srgbClr val="111111"/>
              </a:solidFill>
              <a:latin typeface="Copperplate Gothic Bold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Δίνουμε λύση, λαμβάνοντας υπόψη τη νομολογία του </a:t>
            </a:r>
            <a:r>
              <a:rPr lang="el-GR" sz="2400" spc="-1" dirty="0" err="1">
                <a:solidFill>
                  <a:srgbClr val="111111"/>
                </a:solidFill>
                <a:latin typeface="Century Gothic" panose="020B0502020202020204" pitchFamily="34" charset="0"/>
              </a:rPr>
              <a:t>ΣτΕ</a:t>
            </a: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, σε ένα πρόβλημα που υφίσταται από το 1978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0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Προσδιορίζουμε τις προϋποθέσεις για τη </a:t>
            </a:r>
            <a:r>
              <a:rPr lang="el-GR" sz="2400" spc="-1" dirty="0" err="1">
                <a:solidFill>
                  <a:srgbClr val="111111"/>
                </a:solidFill>
                <a:latin typeface="Century Gothic" panose="020B0502020202020204" pitchFamily="34" charset="0"/>
              </a:rPr>
              <a:t>χωροθέτηση</a:t>
            </a: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 των Ζωνών Υποδοχής Συντελεστή (ΖΥΣ)</a:t>
            </a: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endParaRPr lang="el-GR" sz="2000" spc="-1" dirty="0">
              <a:solidFill>
                <a:srgbClr val="111111"/>
              </a:solidFill>
              <a:latin typeface="Century Gothic" panose="020B0502020202020204" pitchFamily="34" charset="0"/>
            </a:endParaRPr>
          </a:p>
          <a:p>
            <a:pPr marL="447840" indent="-382320">
              <a:spcBef>
                <a:spcPts val="479"/>
              </a:spcBef>
              <a:buClr>
                <a:srgbClr val="4F81BD"/>
              </a:buClr>
              <a:buSzPct val="80000"/>
              <a:buFont typeface="Wingdings 2" charset="2"/>
              <a:buChar char="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Δημιουργούμε την Ψηφιακή Τράπεζα Γης </a:t>
            </a:r>
          </a:p>
          <a:p>
            <a:pPr marL="522720" lvl="1">
              <a:spcBef>
                <a:spcPts val="479"/>
              </a:spcBef>
              <a:buClr>
                <a:srgbClr val="4F81BD"/>
              </a:buClr>
              <a:buSzPct val="80000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      βασικό εργαλείο για την υλοποίηση αυτής της πρόβλεψης</a:t>
            </a:r>
          </a:p>
          <a:p>
            <a:pPr marL="522720" lvl="1">
              <a:spcBef>
                <a:spcPts val="479"/>
              </a:spcBef>
              <a:buClr>
                <a:srgbClr val="4F81BD"/>
              </a:buClr>
              <a:buSzPct val="80000"/>
            </a:pPr>
            <a:r>
              <a:rPr lang="el-GR" sz="2400" spc="-1" dirty="0">
                <a:solidFill>
                  <a:srgbClr val="111111"/>
                </a:solidFill>
                <a:latin typeface="Century Gothic" panose="020B0502020202020204" pitchFamily="34" charset="0"/>
              </a:rPr>
              <a:t>      διευκολύνει, μεταξύ των άλλων, τους ιδιοκτήτες διατηρητέων κτιρίων</a:t>
            </a:r>
          </a:p>
        </p:txBody>
      </p:sp>
      <p:sp>
        <p:nvSpPr>
          <p:cNvPr id="15" name="Arrow: Right 2">
            <a:extLst>
              <a:ext uri="{FF2B5EF4-FFF2-40B4-BE49-F238E27FC236}">
                <a16:creationId xmlns:a16="http://schemas.microsoft.com/office/drawing/2014/main" id="{55AD7F98-BA59-4F84-94B6-5674AD6871FE}"/>
              </a:ext>
            </a:extLst>
          </p:cNvPr>
          <p:cNvSpPr/>
          <p:nvPr/>
        </p:nvSpPr>
        <p:spPr>
          <a:xfrm>
            <a:off x="1445140" y="5343164"/>
            <a:ext cx="411583" cy="139293"/>
          </a:xfrm>
          <a:prstGeom prst="rightArrow">
            <a:avLst/>
          </a:prstGeom>
          <a:solidFill>
            <a:srgbClr val="E46C0A"/>
          </a:solidFill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Arrow: Right 2">
            <a:extLst>
              <a:ext uri="{FF2B5EF4-FFF2-40B4-BE49-F238E27FC236}">
                <a16:creationId xmlns:a16="http://schemas.microsoft.com/office/drawing/2014/main" id="{7FB203FE-A5F0-4E0A-B578-284A58832D83}"/>
              </a:ext>
            </a:extLst>
          </p:cNvPr>
          <p:cNvSpPr/>
          <p:nvPr/>
        </p:nvSpPr>
        <p:spPr>
          <a:xfrm>
            <a:off x="1443721" y="5767233"/>
            <a:ext cx="411583" cy="139293"/>
          </a:xfrm>
          <a:prstGeom prst="rightArrow">
            <a:avLst/>
          </a:prstGeom>
          <a:solidFill>
            <a:srgbClr val="E46C0A"/>
          </a:solidFill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1728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smtClean="0"/>
              <a:t>9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385B7-A2B1-4EF9-A9D9-26FE258C1CAF}"/>
              </a:ext>
            </a:extLst>
          </p:cNvPr>
          <p:cNvSpPr txBox="1"/>
          <p:nvPr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ΥΠΟΥΡΓΕΙΟ ΠΕΡΙΒΑΛΛΟΝΤΟΣ ΚΑΙ ΕΝΕΡΓΕΙΑΣ</a:t>
            </a:r>
          </a:p>
        </p:txBody>
      </p:sp>
      <p:pic>
        <p:nvPicPr>
          <p:cNvPr id="4" name="Picture 4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id="{A24537A5-B2C6-44DC-AF29-6A6C08ED9A0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9C0DCC-7EBB-4901-B05E-5C49C47ADA70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2827A967-0055-450C-B964-365C505AF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176" y="232487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Τίτλος 2"/>
          <p:cNvSpPr txBox="1">
            <a:spLocks/>
          </p:cNvSpPr>
          <p:nvPr/>
        </p:nvSpPr>
        <p:spPr>
          <a:xfrm>
            <a:off x="788869" y="964726"/>
            <a:ext cx="10432136" cy="891227"/>
          </a:xfrm>
          <a:prstGeom prst="rect">
            <a:avLst/>
          </a:prstGeom>
        </p:spPr>
        <p:txBody>
          <a:bodyPr/>
          <a:lstStyle>
            <a:lvl1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 kern="1200">
                <a:ln w="6350"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marL="1588"/>
            <a:r>
              <a:rPr lang="el-GR" sz="3000" b="1" spc="-1" dirty="0">
                <a:solidFill>
                  <a:srgbClr val="17375E"/>
                </a:solidFill>
              </a:rPr>
              <a:t>5. Επιταχύνουμε την έκδοση οικοδομικών αδειών και ενισχύουμε την ηλεκτρονική διαδικασία έκδοσης</a:t>
            </a:r>
            <a:endParaRPr lang="el-GR" sz="3000" spc="-1" dirty="0">
              <a:solidFill>
                <a:prstClr val="black"/>
              </a:solidFill>
            </a:endParaRP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617507" y="1012351"/>
            <a:ext cx="0" cy="60872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Θέση περιεχομένου 3"/>
          <p:cNvSpPr txBox="1">
            <a:spLocks/>
          </p:cNvSpPr>
          <p:nvPr/>
        </p:nvSpPr>
        <p:spPr>
          <a:xfrm>
            <a:off x="837670" y="1979778"/>
            <a:ext cx="10489506" cy="4487697"/>
          </a:xfrm>
          <a:prstGeom prst="rect">
            <a:avLst/>
          </a:prstGeom>
        </p:spPr>
        <p:txBody>
          <a:bodyPr/>
          <a:lstStyle>
            <a:lvl1pPr marL="447675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3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49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BC6EB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5087" indent="0">
              <a:buNone/>
            </a:pPr>
            <a:r>
              <a:rPr lang="el-GR" sz="2400" dirty="0"/>
              <a:t> </a:t>
            </a:r>
          </a:p>
          <a:p>
            <a:r>
              <a:rPr lang="el-GR" sz="2400" dirty="0"/>
              <a:t>Το σύνολο των οικοδομικών αδειών εκδίδεται αυτόματα ύστερα από την ηλεκτρονική υποβολή του φακέλου με τα απαιτούμενα δικαιολογητικά και τις αναγκαίες εγκρίσεις</a:t>
            </a:r>
          </a:p>
          <a:p>
            <a:endParaRPr lang="el-GR" sz="2400" dirty="0"/>
          </a:p>
          <a:p>
            <a:r>
              <a:rPr lang="el-GR" sz="2400" dirty="0"/>
              <a:t>Θεσμοθετούμε ελαφριά διαδικασία υποχρεωτικής προέγκρισης για τις οικοδομικές άδεις κατηγορίας 1 και 2</a:t>
            </a:r>
          </a:p>
          <a:p>
            <a:endParaRPr lang="el-GR" sz="2400" dirty="0"/>
          </a:p>
          <a:p>
            <a:r>
              <a:rPr lang="el-GR" sz="2400" dirty="0"/>
              <a:t>Ενεργοποιούμε, από την αρχή του 2021, την Ηλεκτρονική Ταυτότητα Κτιρίων/ Ιδιοκτησιών</a:t>
            </a:r>
          </a:p>
        </p:txBody>
      </p:sp>
    </p:spTree>
    <p:extLst>
      <p:ext uri="{BB962C8B-B14F-4D97-AF65-F5344CB8AC3E}">
        <p14:creationId xmlns:p14="http://schemas.microsoft.com/office/powerpoint/2010/main" val="104402672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ND_progr_diagonios_paidei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ΘέμαND_progr_diagonios_paideia" id="{C9ABE175-F3B2-4934-84E5-0C5BCBA207E1}" vid="{5E66AF07-6854-4141-AC31-135A272EB8B1}"/>
    </a:ext>
  </a:extLst>
</a:theme>
</file>

<file path=ppt/theme/theme3.xml><?xml version="1.0" encoding="utf-8"?>
<a:theme xmlns:a="http://schemas.openxmlformats.org/drawingml/2006/main" name="1_ΘέμαND_progr_diagonios_paidei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ΘέμαND_progr_diagonios_paideia" id="{C9ABE175-F3B2-4934-84E5-0C5BCBA207E1}" vid="{5E66AF07-6854-4141-AC31-135A272EB8B1}"/>
    </a:ext>
  </a:extLst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ΘέμαND_progr_diagonios1</Template>
  <TotalTime>5901</TotalTime>
  <Words>971</Words>
  <Application>Microsoft Office PowerPoint</Application>
  <PresentationFormat>Ευρεία οθόνη</PresentationFormat>
  <Paragraphs>160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17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Copperplate Gothic Bold</vt:lpstr>
      <vt:lpstr>Verdana</vt:lpstr>
      <vt:lpstr>Wingdings</vt:lpstr>
      <vt:lpstr>Wingdings 2</vt:lpstr>
      <vt:lpstr>Custom Design</vt:lpstr>
      <vt:lpstr>ΘέμαND_progr_diagonios_paideia</vt:lpstr>
      <vt:lpstr>1_ΘέμαND_progr_diagonios_paideia</vt:lpstr>
      <vt:lpstr>Παρουσίαση του PowerPoint</vt:lpstr>
      <vt:lpstr>Το νομοσχέδιο αυτό: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Χρήστης των Windows</dc:creator>
  <cp:lastModifiedBy>Martha Lekkakou</cp:lastModifiedBy>
  <cp:revision>891</cp:revision>
  <cp:lastPrinted>2020-02-26T16:48:18Z</cp:lastPrinted>
  <dcterms:created xsi:type="dcterms:W3CDTF">2017-03-31T18:03:23Z</dcterms:created>
  <dcterms:modified xsi:type="dcterms:W3CDTF">2020-11-24T16:36:31Z</dcterms:modified>
</cp:coreProperties>
</file>