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7620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fcHxTqakUJsWBvoHZycqHd/4K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90" y="48"/>
      </p:cViewPr>
      <p:guideLst>
        <p:guide orient="horz" pos="240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607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1da357c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b1da357c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1da357c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b1da357c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1da357cb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b1da357cb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1da357cb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b1da357cb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415601" y="6267519"/>
            <a:ext cx="79983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 txBox="1">
            <a:spLocks noGrp="1"/>
          </p:cNvSpPr>
          <p:nvPr>
            <p:ph type="title" hasCustomPrompt="1"/>
          </p:nvPr>
        </p:nvSpPr>
        <p:spPr>
          <a:xfrm>
            <a:off x="415600" y="1638704"/>
            <a:ext cx="113610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700"/>
            </a:lvl9pPr>
          </a:lstStyle>
          <a:p>
            <a:r>
              <a:t>xx%</a:t>
            </a:r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1"/>
          </p:nvPr>
        </p:nvSpPr>
        <p:spPr>
          <a:xfrm>
            <a:off x="415600" y="4669964"/>
            <a:ext cx="113610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L="457200" lvl="0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415611" y="1103075"/>
            <a:ext cx="11361000" cy="30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415600" y="4198704"/>
            <a:ext cx="113610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415600" y="3186444"/>
            <a:ext cx="11361000" cy="12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415600" y="1707371"/>
            <a:ext cx="113610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body" idx="1"/>
          </p:nvPr>
        </p:nvSpPr>
        <p:spPr>
          <a:xfrm>
            <a:off x="415601" y="1707371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2"/>
          </p:nvPr>
        </p:nvSpPr>
        <p:spPr>
          <a:xfrm>
            <a:off x="6443201" y="1707371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415601" y="823112"/>
            <a:ext cx="37440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415601" y="2058668"/>
            <a:ext cx="37440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653667" y="666890"/>
            <a:ext cx="8490300" cy="60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/>
          <p:nvPr/>
        </p:nvSpPr>
        <p:spPr>
          <a:xfrm>
            <a:off x="6096000" y="-185"/>
            <a:ext cx="6096000" cy="76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354000" y="1826927"/>
            <a:ext cx="53937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900"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ubTitle" idx="1"/>
          </p:nvPr>
        </p:nvSpPr>
        <p:spPr>
          <a:xfrm>
            <a:off x="354000" y="4152704"/>
            <a:ext cx="53937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2"/>
          </p:nvPr>
        </p:nvSpPr>
        <p:spPr>
          <a:xfrm>
            <a:off x="6586001" y="1072704"/>
            <a:ext cx="5115900" cy="5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415600" y="659297"/>
            <a:ext cx="113610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415600" y="1707371"/>
            <a:ext cx="113610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t" anchorCtr="0">
            <a:noAutofit/>
          </a:bodyPr>
          <a:lstStyle>
            <a:lvl1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Clr>
                <a:schemeClr val="dk2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11296610" y="6908469"/>
            <a:ext cx="73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375" tIns="126375" rIns="126375" bIns="1263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094560" y="340520"/>
            <a:ext cx="40077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ΕΛΛΗΝΙΚΟ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ΚΤΗΜΑΤΟΛΟΓΙΟ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75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 txBox="1"/>
          <p:nvPr/>
        </p:nvSpPr>
        <p:spPr>
          <a:xfrm>
            <a:off x="1282832" y="1191419"/>
            <a:ext cx="40422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ΟΦΕΛΗ ΨΗΦΙΑΚΩΝ ΥΠΗΡΕΣΙΩΝ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456731" y="2455938"/>
            <a:ext cx="6447300" cy="4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Εξοικονομούμε</a:t>
            </a:r>
            <a:r>
              <a:rPr lang="e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πόρους από την εξάλειψη της υποχρέωσης μετακίνησης στα Κτηματολογικά Γραφεία και στα Γραφεία Κτηματογράφησης.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Ενισχύουμε</a:t>
            </a:r>
            <a:r>
              <a:rPr lang="e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την Διαφάνεια και Αξιοπιστία στις συναλλαγές. Με σεβασμό των προσωπικών δεδομένων.</a:t>
            </a: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Βελτιώνουμε</a:t>
            </a:r>
            <a:r>
              <a:rPr lang="e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συνολικά την λειτουργία του Κτηματολογίου ως αναπτυξιακό εργαλείο προσέλκυσης επενδύσεων.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5881304" y="526295"/>
            <a:ext cx="386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ΨΗΦΙΑΚΕΣ ΥΠΗΡΕΣΙΕΣ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/>
          <p:nvPr/>
        </p:nvSpPr>
        <p:spPr>
          <a:xfrm>
            <a:off x="4871864" y="1720568"/>
            <a:ext cx="5760641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342866" marR="0" lvl="0" indent="-2984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Όλες οι ψηφιακές υπηρεσίες είναι προσβάσιμες και μέσω του </a:t>
            </a: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GOV.gr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5616" y="5781563"/>
            <a:ext cx="3038972" cy="1579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>
            <a:off x="5844521" y="588737"/>
            <a:ext cx="54594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dirty="0">
                <a:solidFill>
                  <a:schemeClr val="accent5"/>
                </a:solidFill>
              </a:rPr>
              <a:t>ΕΝΑ ΕΝΙΑΙΟ ΨΗΦΙΑΚΟ ΠΕΡΙΒΑΛΛΟΝ ΓΙΑ ΤΗΝ ΧΩΡΟΤΑΞΙΑ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 txBox="1"/>
          <p:nvPr/>
        </p:nvSpPr>
        <p:spPr>
          <a:xfrm>
            <a:off x="5030555" y="2064412"/>
            <a:ext cx="5895300" cy="332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Ψηφιακές Υπηρεσίες Κτηματολογίου προς πολίτες και επαγγελματίες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Γεωπύλη Κτηματολογίου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Ενιαίος ψηφιακός χάρτης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Ψηφιοποίηση αρχείων Υποθηκοφυλακείων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59"/>
            <a:ext cx="12192000" cy="762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/>
          <p:nvPr/>
        </p:nvSpPr>
        <p:spPr>
          <a:xfrm>
            <a:off x="5794248" y="588755"/>
            <a:ext cx="52248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accent5"/>
                </a:solidFill>
              </a:rPr>
              <a:t>ΜΕΤΑΤΡΕΠΟΥΜΕ ΤΗΝ ΙΣΤΟΣΕΛΙΔΑ ΣΕ ΚΟΜΒΟ ΕΝΗΜΕΡΩΣΗΣ ΚΑΙ ΣΥΝΑΛΛΑΓΩΝ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5085626" y="1975209"/>
            <a:ext cx="6179400" cy="4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επικαιροποίηση προσωπικών στοιχείων ιδιοκτητών.</a:t>
            </a:r>
            <a:endParaRPr dirty="0"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Ανάρτηση στην Αθήνα για πρώτη φορά ΚΑΙ ηλεκτρονικά.</a:t>
            </a:r>
            <a:endParaRPr dirty="0"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Μέσα σε 12 μήνες: Πάνω από 600.00</a:t>
            </a:r>
            <a:r>
              <a:rPr lang="en-US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μοναδικοί χρήστες απο 128 χώρες επισκέφθηκαν την ιστοσελίδα για ενημέρωση και χρήση ψηφιακών υπηρεσιών.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b1da357cb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59"/>
            <a:ext cx="12192000" cy="762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b1da357cb2_0_0"/>
          <p:cNvSpPr txBox="1"/>
          <p:nvPr/>
        </p:nvSpPr>
        <p:spPr>
          <a:xfrm>
            <a:off x="5794248" y="588755"/>
            <a:ext cx="52248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accent5"/>
                </a:solidFill>
              </a:rPr>
              <a:t>ΜΕΤΑΤΡΕΠΟΥΜΕ ΤΗΝ ΙΣΤΟΣΕΛΙΔΑ ΣΕ ΚΟΜΒΟ ΕΝΗΜΕΡΩΣΗΣ ΚΑΙ ΣΥΝΑΛΛΑΓΩΝ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b1da357cb2_0_0"/>
          <p:cNvSpPr txBox="1"/>
          <p:nvPr/>
        </p:nvSpPr>
        <p:spPr>
          <a:xfrm>
            <a:off x="5350250" y="2254025"/>
            <a:ext cx="5668800" cy="3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4936" lvl="0" indent="-450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l" sz="2100">
                <a:solidFill>
                  <a:schemeClr val="accent5"/>
                </a:solidFill>
              </a:rPr>
              <a:t>Σειρά νέων ψηφιακών πιστοποιητικών</a:t>
            </a:r>
            <a:endParaRPr>
              <a:solidFill>
                <a:schemeClr val="dk1"/>
              </a:solidFill>
            </a:endParaRPr>
          </a:p>
          <a:p>
            <a:pPr marL="634936" lvl="0" indent="-450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5"/>
              </a:solidFill>
            </a:endParaRPr>
          </a:p>
          <a:p>
            <a:pPr marL="634936" lvl="0" indent="-450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l" sz="2100">
                <a:solidFill>
                  <a:schemeClr val="accent5"/>
                </a:solidFill>
              </a:rPr>
              <a:t>360.000 νέοι μοναδικοί επισκέπτες στην ιστοσελίδα τους τελευταίους 12 μήνες. 120.000 δήλωσαν ψηφιακά την ιδιοκτησία τους</a:t>
            </a:r>
            <a:endParaRPr>
              <a:solidFill>
                <a:schemeClr val="dk1"/>
              </a:solidFill>
            </a:endParaRPr>
          </a:p>
          <a:p>
            <a:pPr marL="634936" lvl="0" indent="-450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5"/>
              </a:solidFill>
            </a:endParaRPr>
          </a:p>
          <a:p>
            <a:pPr marL="634936" lvl="0" indent="-4508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l" sz="2100">
                <a:solidFill>
                  <a:schemeClr val="accent5"/>
                </a:solidFill>
              </a:rPr>
              <a:t>3 δισεκατομμύρια εικόνες ετησίως διατίθενται ηλεκτρονικά.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5711325" y="555075"/>
            <a:ext cx="27345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ΝΕΕΣ ΨΗΦΙΑΚΕΣ   ΥΠΗΡΕΣΙΕΣ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4098625" y="1598050"/>
            <a:ext cx="7301400" cy="4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Προς τους πολίτες και επαγγελματίες</a:t>
            </a:r>
            <a:endParaRPr sz="2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AutoNum type="arabicPeriod"/>
            </a:pPr>
            <a:r>
              <a:rPr lang="el" sz="21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Νέα Υπηρεσία</a:t>
            </a:r>
            <a:r>
              <a:rPr lang="el" sz="21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Ολοκληρωμένη ψηφιακή διαδικασία για αιτήσεις, πληρωμές και παραλαβή πιστοποιητικών, διαγραμμάτων και αντιγράφων από τα Κτηματολογικά Γραφεία (που έχουν ενταχθεί στον Φορέα*).</a:t>
            </a:r>
            <a:endParaRPr sz="21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None/>
            </a:pPr>
            <a:r>
              <a:rPr lang="el" sz="21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Μέσα σε έναν ενάμιση μήνα:</a:t>
            </a:r>
            <a:endParaRPr sz="2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5" marR="0" lvl="0" indent="-342865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None/>
            </a:pPr>
            <a:r>
              <a:rPr lang="el" sz="1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*Με την ολοκλήρωση του μετασχηματισμού των υποθηκοφυλακείων σε ΚΓ υπό την εποπτεία του Φορέα (μέχρι τέλος 2021) όλοι οι πολίτες θα έχουν πρόσβαση στην ψηφιακή υπηρεσία.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5946825" y="4524925"/>
            <a:ext cx="39414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dirty="0">
                <a:solidFill>
                  <a:srgbClr val="CC0000"/>
                </a:solidFill>
              </a:rPr>
              <a:t>4.800 ψηφιακά πιστοποιητικά</a:t>
            </a:r>
            <a:endParaRPr sz="2100"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dirty="0">
                <a:solidFill>
                  <a:srgbClr val="CC0000"/>
                </a:solidFill>
              </a:rPr>
              <a:t>4.</a:t>
            </a:r>
            <a:r>
              <a:rPr lang="en-US" sz="2100" b="1" dirty="0">
                <a:solidFill>
                  <a:srgbClr val="CC0000"/>
                </a:solidFill>
              </a:rPr>
              <a:t>200</a:t>
            </a:r>
            <a:r>
              <a:rPr lang="el" sz="2100" b="1" dirty="0">
                <a:solidFill>
                  <a:srgbClr val="CC0000"/>
                </a:solidFill>
              </a:rPr>
              <a:t> με αναλογικό τρόπο</a:t>
            </a:r>
            <a:endParaRPr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b1da357cb2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b1da357cb2_0_10"/>
          <p:cNvSpPr txBox="1"/>
          <p:nvPr/>
        </p:nvSpPr>
        <p:spPr>
          <a:xfrm>
            <a:off x="5711325" y="555075"/>
            <a:ext cx="27345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ΝΕΕΣ ΨΗΦΙΑΚΕΣ   ΥΠΗΡΕΣΙΕΣ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b1da357cb2_0_10"/>
          <p:cNvSpPr txBox="1"/>
          <p:nvPr/>
        </p:nvSpPr>
        <p:spPr>
          <a:xfrm>
            <a:off x="4432900" y="2221400"/>
            <a:ext cx="6358500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AutoNum type="arabicPeriod" startAt="2"/>
            </a:pPr>
            <a:r>
              <a:rPr lang="el" sz="2100" b="1" dirty="0">
                <a:solidFill>
                  <a:srgbClr val="FF0000"/>
                </a:solidFill>
              </a:rPr>
              <a:t>Νέα Υπηρεσία</a:t>
            </a:r>
            <a:r>
              <a:rPr lang="el" sz="2100" b="1" dirty="0">
                <a:solidFill>
                  <a:schemeClr val="accent5"/>
                </a:solidFill>
              </a:rPr>
              <a:t>: </a:t>
            </a:r>
            <a:r>
              <a:rPr lang="el" sz="2100" dirty="0">
                <a:solidFill>
                  <a:schemeClr val="accent5"/>
                </a:solidFill>
              </a:rPr>
              <a:t>Ολοκληρωμένη ψηφιακή υπηρεσία για παραλαβές, πληρωμές και αιτήσεις από τους </a:t>
            </a:r>
            <a:r>
              <a:rPr lang="el" sz="2100" b="1" dirty="0">
                <a:solidFill>
                  <a:schemeClr val="accent5"/>
                </a:solidFill>
              </a:rPr>
              <a:t>δικηγόρους</a:t>
            </a:r>
            <a:r>
              <a:rPr lang="el" sz="2100" dirty="0">
                <a:solidFill>
                  <a:schemeClr val="accent5"/>
                </a:solidFill>
              </a:rPr>
              <a:t> αγωγών, δικογράφων και άλλων πράξεων που συντάσσουν και διακινούν για καταχώριση στα Κτηματολογικά Γραφεία (που έχουν ενταχθεί στον Φορέα).</a:t>
            </a:r>
            <a:endParaRPr dirty="0">
              <a:solidFill>
                <a:schemeClr val="dk1"/>
              </a:solidFill>
            </a:endParaRPr>
          </a:p>
          <a:p>
            <a:pPr marL="342865" lvl="0" indent="-1650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5"/>
              </a:solidFill>
            </a:endParaRPr>
          </a:p>
          <a:p>
            <a:pPr marL="44445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</a:pPr>
            <a:r>
              <a:rPr lang="el" sz="2100" b="1" dirty="0">
                <a:solidFill>
                  <a:schemeClr val="tx1"/>
                </a:solidFill>
              </a:rPr>
              <a:t>3. </a:t>
            </a:r>
            <a:r>
              <a:rPr lang="el" sz="2100" b="1" dirty="0">
                <a:solidFill>
                  <a:srgbClr val="FF0000"/>
                </a:solidFill>
              </a:rPr>
              <a:t>Νέα Υπηρεσία</a:t>
            </a:r>
            <a:r>
              <a:rPr lang="el" sz="2100" b="1" dirty="0">
                <a:solidFill>
                  <a:schemeClr val="accent5"/>
                </a:solidFill>
              </a:rPr>
              <a:t>:</a:t>
            </a:r>
            <a:r>
              <a:rPr lang="el" sz="2100" dirty="0">
                <a:solidFill>
                  <a:schemeClr val="accent5"/>
                </a:solidFill>
              </a:rPr>
              <a:t> Ψηφιακή υποβολή συμβολαίων από τους συντάκτες τους για καταχώριση στα Κτηματολογικά Γραφεία (που έχουν ενταχθεί στον Φορέα).</a:t>
            </a:r>
            <a:endParaRPr dirty="0"/>
          </a:p>
        </p:txBody>
      </p:sp>
      <p:sp>
        <p:nvSpPr>
          <p:cNvPr id="153" name="Google Shape;153;gb1da357cb2_0_10"/>
          <p:cNvSpPr txBox="1"/>
          <p:nvPr/>
        </p:nvSpPr>
        <p:spPr>
          <a:xfrm>
            <a:off x="5853775" y="1544100"/>
            <a:ext cx="30000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201"/>
              </a:spcAft>
              <a:buNone/>
            </a:pPr>
            <a:r>
              <a:rPr lang="el" sz="2100" b="1">
                <a:solidFill>
                  <a:schemeClr val="accent5"/>
                </a:solidFill>
              </a:rPr>
              <a:t>Προς επαγγελματίες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b1da357cb2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b1da357cb2_0_21"/>
          <p:cNvSpPr txBox="1"/>
          <p:nvPr/>
        </p:nvSpPr>
        <p:spPr>
          <a:xfrm>
            <a:off x="5711325" y="555075"/>
            <a:ext cx="27345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ΝΕΕΣ ΨΗΦΙΑΚΕΣ   ΥΠΗΡΕΣΙΕΣ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b1da357cb2_0_21"/>
          <p:cNvSpPr txBox="1"/>
          <p:nvPr/>
        </p:nvSpPr>
        <p:spPr>
          <a:xfrm>
            <a:off x="4070750" y="1657400"/>
            <a:ext cx="7098600" cy="5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AutoNum type="arabicPeriod" startAt="4"/>
            </a:pPr>
            <a:r>
              <a:rPr lang="el" sz="2100" b="1">
                <a:solidFill>
                  <a:srgbClr val="FF0000"/>
                </a:solidFill>
              </a:rPr>
              <a:t>Νέα Υπηρεσία</a:t>
            </a:r>
            <a:r>
              <a:rPr lang="el" sz="2100" b="1">
                <a:solidFill>
                  <a:schemeClr val="accent5"/>
                </a:solidFill>
              </a:rPr>
              <a:t>: </a:t>
            </a:r>
            <a:r>
              <a:rPr lang="el" sz="2100">
                <a:solidFill>
                  <a:schemeClr val="accent5"/>
                </a:solidFill>
              </a:rPr>
              <a:t>Αυτόματη σύγκριση τοπογραφικού του ιδιοκτήτη με το Κτηματολογικό Διάγραμμα - Αυτόματος Προδικαστικός Έλεγχος που εξασφαλίζει την δυνατότητα εφαρμογής των δικαστικών αποφάσεων.</a:t>
            </a:r>
            <a:r>
              <a:rPr lang="el" sz="2100" b="1">
                <a:solidFill>
                  <a:schemeClr val="accent5"/>
                </a:solidFill>
              </a:rPr>
              <a:t> </a:t>
            </a:r>
            <a:endParaRPr sz="2100" b="1">
              <a:solidFill>
                <a:schemeClr val="accent5"/>
              </a:solidFill>
            </a:endParaRPr>
          </a:p>
          <a:p>
            <a:pPr marL="342865" lvl="0" indent="-1650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accent5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>
                <a:solidFill>
                  <a:schemeClr val="accent5"/>
                </a:solidFill>
              </a:rPr>
              <a:t>              Παλαιότερες Ψηφιακές Υπηρεσίες </a:t>
            </a:r>
            <a:endParaRPr>
              <a:solidFill>
                <a:schemeClr val="dk1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accent5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accent5"/>
                </a:solidFill>
              </a:rPr>
              <a:t>-Ηλεκτρονική υποβολή τοπογραφικών διαγραμμάτων με χρήση ψηφιακής υπογραφής</a:t>
            </a:r>
            <a:endParaRPr>
              <a:solidFill>
                <a:schemeClr val="dk1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5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accent5"/>
                </a:solidFill>
              </a:rPr>
              <a:t>-Ηλεκτρονική χορήγηση κτηματογραφικού διαγράμματος.</a:t>
            </a:r>
            <a:endParaRPr>
              <a:solidFill>
                <a:schemeClr val="dk1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5"/>
              </a:solidFill>
            </a:endParaRPr>
          </a:p>
          <a:p>
            <a:pPr marL="342865" lvl="0" indent="-2984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chemeClr val="accent5"/>
                </a:solidFill>
              </a:rPr>
              <a:t>-Διαδικτυακή πρόσβαση στα στοιχεία των αρχικών εγγραφών των ακινήτων.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1495251" y="1675209"/>
            <a:ext cx="58659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ΑΝΑΛΥΣΗ ΤΗΣ ΚΑΘΕ ΝΕΑΣ ΨΗΦΙΑΚΗΣ ΥΠΗΡΕΣΙΑΣ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3000900" y="908350"/>
            <a:ext cx="61902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lt1"/>
                </a:solidFill>
              </a:rPr>
              <a:t>1.ΨΗΦΙΑΚΗ ΧΟΡΗΓΗΣΗ ΠΙΣΤΟΠΟΙΗΤΙΚΩΝ, ΔΙΑΓΡΑΜΜΑΤΩΝ &amp; ΑΝΤΙΓΡΑΦΩΝ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/>
        </p:nvSpPr>
        <p:spPr>
          <a:xfrm>
            <a:off x="1375496" y="1719206"/>
            <a:ext cx="63558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FFFFFF"/>
                </a:solidFill>
              </a:rPr>
              <a:t>Κτηματολόγιο</a:t>
            </a:r>
            <a:r>
              <a:rPr lang="en-US" sz="3200" b="1" dirty="0">
                <a:solidFill>
                  <a:srgbClr val="FFFFFF"/>
                </a:solidFill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rgbClr val="FFFFFF"/>
                </a:solidFill>
              </a:rPr>
              <a:t>Προτεραιότητες για το 2021-Ψηφιακές Υπηρεσίες </a:t>
            </a:r>
            <a:endParaRPr sz="3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6725694" y="2887475"/>
            <a:ext cx="44211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Οφέλη</a:t>
            </a:r>
            <a:endParaRPr sz="21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Απομακρυσμένη 24ωρη πρόσβαση στην υπηρεσία, 7 ημέρες την εβδομάδα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Αποφυγή αναμονής σε ουρές στο ΚΓ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Ηλεκτρονικός έλεγχος γνησιότητας</a:t>
            </a:r>
            <a:endParaRPr sz="1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3118650" y="900425"/>
            <a:ext cx="59547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lt1"/>
                </a:solidFill>
              </a:rPr>
              <a:t>ΨΗΦΙΑΚΗ ΧΟΡΗΓΗΣΗ ΠΙΣΤΟΠΟΙΗΤΙΚΩΝ, ΔΙΑΓΡΑΜΜΑΤΩΝ &amp; ΑΝΤΙΓΡΑΦΩΝ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2384778" y="584579"/>
            <a:ext cx="7422300" cy="15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ΨΗΦΙΑΚΗ ΥΠΟΒΟΛΗ ΕΓΓΡΑΠΤΕΩΝ ΠΡΑΞΕΩΝ </a:t>
            </a:r>
            <a:r>
              <a:rPr lang="el" sz="2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(ΣΥΜΒΟΛΑΙΑ, ΑΓΩΓΕΣ, ΔΙΚΟΓΡΑΦΑ Κ.Α) ΣΤΑ ΚΤΗΜΑΤΟΛΟΓΙΚΑ ΓΡΑΦΕΙΑ ΤΟΥ ΦΟΡΕΑ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989565" y="2788142"/>
            <a:ext cx="103662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Οφέλη</a:t>
            </a:r>
            <a:endParaRPr sz="21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Ολοκλήρωση όλου του κύκλου υποβολής μιας εγγραπτέας πράξης από το σημείο έκδοσης της, χωρίς να απαιτηθεί φυσική παρουσία 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Ενιαίο σύστημα ηλεκτρονικής κατάθεσης για όλους τους εμπλεκόμενους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None/>
            </a:pP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Διασφαλίζεται:</a:t>
            </a:r>
            <a:endParaRPr sz="21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Διαφάνεια στις συναλλαγές (ηλεκτρονική υπογραφή και ισχυρή πιστοποίηση)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προστασία των προσωπικών δεδομένων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σε πραγματικό χρόνο παρακολούθηση της πορείας κατάθεσης της αίτησης</a:t>
            </a:r>
            <a:endParaRPr sz="1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191" y="-8241"/>
            <a:ext cx="12218378" cy="763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870825" y="2819211"/>
            <a:ext cx="10450500" cy="2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Από 1/7/2020,</a:t>
            </a: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οι δικηγόροι μπορούν να υποβάλλουν διαδικτυακά τις πράξεις που συντάσσουν και διακινούν με χρήση ψηφιακής υπογραφής και να λαμβάνουν το αντίστοιχο πιστοποιητικό καταχώρησης.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None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ταυτοποίηση επετεύχθη μέσω διαλειτουργικότητας με την Ολομέλεια του Δικηγορικού Συλλόγου.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2420538" y="698575"/>
            <a:ext cx="73509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lt1"/>
                </a:solidFill>
              </a:rPr>
              <a:t>2.α) ΟΛΟΚΛΗΡΩΜΕΝΗ ΨΗΦΙΑΚΗ ΥΠΗΡΕΣΙΑ ΓΙΑ ΠΑΡΑΛΑΒΕΣ, ΠΛΗΡΩΜΕΣ ΚΑΙ ΑΙΤΗΣΕΙΣ ΑΠΟ ΤΟΥΣ ΔΙΚΗΓΟΡΟΥΣ ΑΓΩΓΩΝ, ΔΙΚΟΓΡΑΦΩΝ ΚΤΛ.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73" y="-23588"/>
            <a:ext cx="12229574" cy="76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692592" y="3044371"/>
            <a:ext cx="107985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Από 12/10/2020</a:t>
            </a: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οι </a:t>
            </a:r>
            <a:r>
              <a:rPr lang="el" sz="2100" b="1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συμβολαιογράφοι</a:t>
            </a: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μπορούν να υποβάλλουν διαδικτυακά, με χρήση ψηφιακής υπογραφής, τις συμβολαιογραφικές πράξεις και να παραλαμβάνουν ψηφιακά το πιστοποιητικό καταχώρησής τους.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201"/>
              </a:spcBef>
              <a:spcAft>
                <a:spcPts val="2201"/>
              </a:spcAft>
              <a:buNone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πιστοποίηση επετεύχθη με διαλειτουργικότητα με τον Συμβολαιογραφικό Σύλλογο.</a:t>
            </a:r>
            <a:endParaRPr sz="1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2771813" y="588750"/>
            <a:ext cx="66108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lt1"/>
                </a:solidFill>
              </a:rPr>
              <a:t>2.β) ΨΗΦΙΑΚΗ ΥΠΟΒΟΛΗ ΣΥΜΒΟΛΑΙΩΝ ΑΠΟ ΤΟΥΣ ΣΥΝΤΑΚΤΕΣ ΓΙΑ ΤΗΝ ΚΑΤΑΧΩΡΗΣΗ ΣΤΑ ΚΤΗΜΑΤΟΛΟΓΙΚΑ ΓΡΑΦΕΙΑ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830636" y="2987582"/>
            <a:ext cx="105306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Αναλυτική ενημέρωση μηχανικών και ιδιοκτητών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Διασφάλιση ότι οι δικαστικές αποφάσεις που εκδίδονται για γεωμετρικές μεταβολές είναι υλοποιήσιμες</a:t>
            </a: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2830689" y="857496"/>
            <a:ext cx="66453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ΑΥΤΟΜΑΤΗ ΣΥΓΚΡΙΣΗ ΤΟΠΟΓΡΑΦΙΚΟΥ ΜΕ ΤΟ ΚΤΗΜΑΤΟΛΟΓΙΚΟ ΔΙΑΓΡΑΜΜΑ - ΑΥΤΟΜΑΤΟΣ ΠΡΟΔΙΚΑΣΤΙΚΟΣ ΕΛΕΓΧΟΣ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1999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1312973" y="1718810"/>
            <a:ext cx="63237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ΨΗΦΙΑΚΟΣ ΜΕΤΑΣΧΗΜΑΤΙΣΜΟΣ ΚΤΗΜΑΤΟΛΟΓΙΚΩΝ ΓΡΑΦΕΙΩΝ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1370320" y="2703324"/>
            <a:ext cx="353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ΤΟ ΣΗΜΕΡΑ ΚΑΙ ΤΟ ΑΥΡΙΟ</a:t>
            </a:r>
            <a:endParaRPr sz="5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761999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1256867" y="743972"/>
            <a:ext cx="5109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ΨΗΦΙΑΚΟΣ ΜΕΤΑΣΧΗΜΑΤΙΣΜΟΣ ΚΤΗΜΑΤΟΛΟΓΙΚΩΝ ΓΡΑΦΕΙΩΝ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1256867" y="1486467"/>
            <a:ext cx="28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350897" y="2081808"/>
            <a:ext cx="7519200" cy="525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Όλα τα κτηματολογικά στοιχεία τηρούνται ψηφιακά σε κεντρική βάση δεδομένων του Κτηματολογίου</a:t>
            </a:r>
            <a:endParaRPr sz="2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Τα αρχεία κτηματογράφησης των νέων προγραμμάτων παραλαμβάνονται </a:t>
            </a: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ψηφιοποιημένα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2201"/>
              </a:spcBef>
              <a:spcAft>
                <a:spcPts val="0"/>
              </a:spcAft>
              <a:buNone/>
            </a:pPr>
            <a:endParaRPr sz="2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Θεσμοθετήθηκε η </a:t>
            </a: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αποκλειστικά ψηφιακή τήρηση 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κτηματολογικών βιβλίων και η υποχρεωτική ηλεκτρονική τήρηση  όλων των εισερχόμενων εγγράφων στα ΚΓ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Θα παρέχεται η δυνατότητα </a:t>
            </a: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απομακρυσμένης πρόσβασης 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τους επαγγελματίες σε 120 σημεία της Ελλάδας.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5814926" y="563411"/>
            <a:ext cx="42276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ΓΕΩΠΥΛΗ ΚΤΗΜΑΤΟΛΟΓΙΟΥ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4556760" y="1687947"/>
            <a:ext cx="64998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Πολίτες, επαγγελματίες και υποψήφιοι επενδυτές βλέπουν ελεύθερα και διαδικτυακά τα γεωχωρικά δεδομένα που είναι διαθέσιμα (π.χ κτηματολογικοί χάρτες)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Υπηρετεί την πολιτική των ανοικτών δεδομένων (open data)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Τέθηκε σε λειτουργία τον Σεπτέμβριο 2020</a:t>
            </a:r>
            <a:endParaRPr/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Συνεχής εμπλουτισμός με επιπλέον δεδομένα</a:t>
            </a:r>
            <a:endParaRPr sz="1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/>
        </p:nvSpPr>
        <p:spPr>
          <a:xfrm>
            <a:off x="5831476" y="594401"/>
            <a:ext cx="4210643" cy="51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00" tIns="68800" rIns="68800" bIns="68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ΕΝΙΑΙΟΣ ΨΗΦΙΑΚΟΣ ΧΑΡΤΗΣ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4596128" y="1752083"/>
            <a:ext cx="6265842" cy="360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00" tIns="68800" rIns="68800" bIns="68800" anchor="t" anchorCtr="0">
            <a:noAutofit/>
          </a:bodyPr>
          <a:lstStyle/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Αποτύπωση με τον πλέον επίσημο και θεσμικό τρόπο του τι επιτρέπεται και τι απαγορεύεται αναφορικά με την εκμετάλλευση ακινήτων, οικοπέδων, αγροτεμαχίων</a:t>
            </a:r>
            <a:endParaRPr/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Σαφής αποτύπωση όρων δόμησης, όρια αιγιαλού, αρχαιολογικών χώρων, δασικών εκτάσεων κτλ.</a:t>
            </a:r>
            <a:endParaRPr/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Συνεργασία με το ΤΕΕ</a:t>
            </a:r>
            <a:endParaRPr/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Σημαντική συμβολή του Κτηματολογίου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5790838" y="570468"/>
            <a:ext cx="3843086" cy="93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00" tIns="68800" rIns="68800" bIns="68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accent5"/>
                </a:solidFill>
              </a:rPr>
              <a:t>ΜΕΛΛΟΝΤΙΚΕΣ ΨΗΦΙΑΚΕΣ ΥΠΗΡΕΣΙΕΣ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4794394" y="1613665"/>
            <a:ext cx="6065357" cy="45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00" tIns="68800" rIns="68800" bIns="68800" anchor="t" anchorCtr="0">
            <a:noAutofit/>
          </a:bodyPr>
          <a:lstStyle/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Ηλεκτρονική πρόσβαση των </a:t>
            </a:r>
            <a:r>
              <a:rPr lang="el" sz="21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επαγγελματιών</a:t>
            </a: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(δικηγόροι, συμβολαιογράφοι, μηχανικοί, δικαστικοί επιμελητές) στα </a:t>
            </a:r>
            <a:r>
              <a:rPr lang="el" sz="21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κτηματολογικά στοιχεία </a:t>
            </a: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(είδος ιδιοκτησίας, εμβαδόν, είδος δικαιώματος κτλ.)</a:t>
            </a:r>
            <a:endParaRPr sz="21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83"/>
              </a:spcBef>
              <a:spcAft>
                <a:spcPts val="0"/>
              </a:spcAft>
              <a:buNone/>
            </a:pPr>
            <a:r>
              <a:rPr lang="el" sz="21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έρευνα στα στοιχεία του Κτηματολογίου θα γίνεται απομακρυσμένα από τα γραφεία των επαγγελματιών.</a:t>
            </a:r>
            <a:endParaRPr sz="21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83"/>
              </a:spcBef>
              <a:spcAft>
                <a:spcPts val="2183"/>
              </a:spcAft>
              <a:buNone/>
            </a:pPr>
            <a:r>
              <a:rPr lang="el" sz="21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Έναρξη λειτουργίας αρχές 2021</a:t>
            </a:r>
            <a:endParaRPr sz="5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1234121" y="1158800"/>
            <a:ext cx="37635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2021 - ΕΤΟΣ ΟΡΟΣΗΜΟ ΓΙΑ ΤΟ ΚΤΗΜΑΤΟΛΟΓΙΟ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705331" y="2418671"/>
            <a:ext cx="6758822" cy="3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342866" marR="0" lvl="0" indent="-2984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Μετασχηματισμός</a:t>
            </a: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των παλαιών   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υποθηκοφυλακείων σε σύγχρονα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Κτηματολογικά Γραφεία.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Επέκταση</a:t>
            </a: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όλων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των ψηφιακών υπηρεσιών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σε όλα τα νέα Κτηματολογικά Γραφεία του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Φορέα.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Σημαντική </a:t>
            </a:r>
            <a:r>
              <a:rPr lang="el" sz="21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ωρίμανση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όλων των φάσεων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Κτηματογράφησης σε όλη την Επικράτεια.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b1da357cb2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b1da357cb2_0_30"/>
          <p:cNvSpPr txBox="1"/>
          <p:nvPr/>
        </p:nvSpPr>
        <p:spPr>
          <a:xfrm>
            <a:off x="5790838" y="570468"/>
            <a:ext cx="38430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00" tIns="68800" rIns="68800" bIns="68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300" b="1">
                <a:solidFill>
                  <a:schemeClr val="accent5"/>
                </a:solidFill>
              </a:rPr>
              <a:t>ΜΕΛΛΟΝΤΙΚΕΣ ΨΗΦΙΑΚΕΣ ΥΠΗΡΕΣΙΕΣ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b1da357cb2_0_30"/>
          <p:cNvSpPr txBox="1"/>
          <p:nvPr/>
        </p:nvSpPr>
        <p:spPr>
          <a:xfrm>
            <a:off x="4894975" y="1933950"/>
            <a:ext cx="5147400" cy="3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0787" lvl="0" indent="-44919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l" sz="2100" dirty="0">
                <a:solidFill>
                  <a:schemeClr val="accent5"/>
                </a:solidFill>
              </a:rPr>
              <a:t>Επέκταση της ηλεκτρονικής χορήγησης </a:t>
            </a:r>
            <a:r>
              <a:rPr lang="el" sz="2100" b="1" dirty="0">
                <a:solidFill>
                  <a:schemeClr val="accent5"/>
                </a:solidFill>
              </a:rPr>
              <a:t>σε όλα τα πιστοποιητικά </a:t>
            </a:r>
            <a:r>
              <a:rPr lang="el" sz="2100" dirty="0">
                <a:solidFill>
                  <a:schemeClr val="accent5"/>
                </a:solidFill>
              </a:rPr>
              <a:t>που εκδίδονται από τα ΚΓ του Φορέα</a:t>
            </a:r>
            <a:endParaRPr sz="2100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183"/>
              </a:spcBef>
              <a:spcAft>
                <a:spcPts val="0"/>
              </a:spcAft>
              <a:buNone/>
            </a:pPr>
            <a:r>
              <a:rPr lang="el" sz="2100" dirty="0">
                <a:solidFill>
                  <a:schemeClr val="accent5"/>
                </a:solidFill>
              </a:rPr>
              <a:t>Σήμερα εκδίδονται τα 3 δημοφιλέστερα που καλύπτουν το 80% των αιτούμενων πιστοποιητικών</a:t>
            </a:r>
            <a:endParaRPr sz="2100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183"/>
              </a:spcBef>
              <a:spcAft>
                <a:spcPts val="2183"/>
              </a:spcAft>
              <a:buNone/>
            </a:pPr>
            <a:r>
              <a:rPr lang="el" sz="2100" b="1" dirty="0">
                <a:solidFill>
                  <a:schemeClr val="accent5"/>
                </a:solidFill>
              </a:rPr>
              <a:t>Πρώτο τρίμηνο του 2021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4022000" y="1108075"/>
            <a:ext cx="7569300" cy="5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00" tIns="68800" rIns="68800" bIns="688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787" marR="0" lvl="0" indent="-449197" algn="l" rtl="0">
              <a:lnSpc>
                <a:spcPct val="100000"/>
              </a:lnSpc>
              <a:spcBef>
                <a:spcPts val="2183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Για </a:t>
            </a: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όλα</a:t>
            </a: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τα Υποθηκοφυλακεία και Κτηματολογικά Γραφεία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5"/>
              </a:solidFill>
            </a:endParaRPr>
          </a:p>
          <a:p>
            <a:pPr marL="630788" marR="0" lvl="0" indent="-4491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Αρχείο </a:t>
            </a: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600 εκατ.σελίδων των 390 υποθηκοφυλακείων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5"/>
              </a:solidFill>
            </a:endParaRPr>
          </a:p>
          <a:p>
            <a:pPr marL="630787" marR="0" lvl="0" indent="-449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Χρηματοδότηση </a:t>
            </a:r>
            <a:r>
              <a:rPr lang="el" sz="2100">
                <a:solidFill>
                  <a:schemeClr val="accent5"/>
                </a:solidFill>
              </a:rPr>
              <a:t>από </a:t>
            </a: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Ταμείο Ανάκαμψης (</a:t>
            </a:r>
            <a:r>
              <a:rPr lang="el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200 εκατ. ευρώ</a:t>
            </a:r>
            <a:r>
              <a:rPr lang="el"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630787" marR="0" lvl="0" indent="-4491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●"/>
            </a:pPr>
            <a:r>
              <a:rPr lang="el" sz="2000" b="0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Ορίζοντας υλοποίησης: </a:t>
            </a:r>
            <a:r>
              <a:rPr lang="el" sz="2000" b="1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 έτη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630788" marR="0" lvl="0" indent="-4491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●"/>
            </a:pPr>
            <a:r>
              <a:rPr lang="el" sz="2000" b="0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Τεχνική βοήθεια από την </a:t>
            </a:r>
            <a:r>
              <a:rPr lang="el" sz="2000" b="1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Παγκόσμια Τράπεζα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630788" marR="0" lvl="0" indent="-4491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●"/>
            </a:pPr>
            <a:r>
              <a:rPr lang="el" sz="2000" b="0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Συνεργασία με το </a:t>
            </a:r>
            <a:r>
              <a:rPr lang="el" sz="2000" b="1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Υπ. Ψηφιακής Διακυβέρνησης </a:t>
            </a:r>
            <a:r>
              <a:rPr lang="el" sz="2000" b="0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και με τα </a:t>
            </a:r>
            <a:r>
              <a:rPr lang="el" sz="2000" b="1" i="0" u="none" strike="noStrike" cap="none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Γενικά Αρχεία του Κράτους</a:t>
            </a:r>
            <a:endParaRPr/>
          </a:p>
          <a:p>
            <a:pPr marL="630788" marR="0" lvl="0" indent="-4491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accent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5611400" y="530375"/>
            <a:ext cx="49443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 b="1">
                <a:solidFill>
                  <a:schemeClr val="accent5"/>
                </a:solidFill>
              </a:rPr>
              <a:t>ΣΑΡΩΣΗ ΚΑΙ ΨΗΦΙΟΠΟΙΗΣΗ ΑΡΧΕΙΩΝ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/>
          <p:nvPr/>
        </p:nvSpPr>
        <p:spPr>
          <a:xfrm>
            <a:off x="3784940" y="3770975"/>
            <a:ext cx="46221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ΕΥΧΑΡΙΣΤΟΥΜΕ ΓΙΑ 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ΤΗΝ ΠΡΟΣΟΧΗ ΣΑΣ</a:t>
            </a:r>
            <a:endParaRPr sz="1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" y="0"/>
            <a:ext cx="12192011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6717465" y="313597"/>
            <a:ext cx="4465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ΠΡΟΟΔΟΣ ΣΥΛΛΟΓΗΣ ΔΗΛΩΣΕΩΝ ΑΝΑ ΤΗΝ ΕΠΙΚΡΑΤΕΙΑ (93%)</a:t>
            </a:r>
            <a:endParaRPr sz="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" y="0"/>
            <a:ext cx="12192051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 txBox="1"/>
          <p:nvPr/>
        </p:nvSpPr>
        <p:spPr>
          <a:xfrm>
            <a:off x="8380157" y="303629"/>
            <a:ext cx="2797200" cy="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ΠΡΟΟΔΟΣ </a:t>
            </a:r>
            <a:endParaRPr sz="20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ΚΤΗΜΑΤΟΓΡΑΦΗΣΗΣ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11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6717465" y="313597"/>
            <a:ext cx="4465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chemeClr val="accent5"/>
                </a:solidFill>
              </a:rPr>
              <a:t>ΚΤΗΜΑΤΟΛΟΓΙΟ ΣΤΟ ΤΕΛΟΣ 2021</a:t>
            </a:r>
            <a:endParaRPr sz="7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:\Users\o.tsapalos\Downloads\OTA_202012_END2021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316403" cy="761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"/>
          <p:cNvSpPr txBox="1"/>
          <p:nvPr/>
        </p:nvSpPr>
        <p:spPr>
          <a:xfrm>
            <a:off x="1310325" y="1158800"/>
            <a:ext cx="33918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>
                <a:solidFill>
                  <a:srgbClr val="FFFFFF"/>
                </a:solidFill>
              </a:rPr>
              <a:t>ΣΤΑΔΙΑΚΑ ΚΑΙ ΜΕΧΡΙ ΤΙΣ ΑΡΧΕΣ ΤΟΥ 2024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688500" y="2586875"/>
            <a:ext cx="5854800" cy="2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342866" marR="0" lvl="0" indent="-2984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 Κτηματολόγιο ολοκληρώνεται παντού και σε όλα τα επίπεδα κτηματογράφησης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Ολοκληρώνεται ο μετασχηματισμός των υποθηκοφυλακείων </a:t>
            </a:r>
            <a:endParaRPr sz="2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Δημιουργείται το «Ψηφιακό Κτηματολόγιο» </a:t>
            </a:r>
            <a:endParaRPr sz="2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471" y="-37829"/>
            <a:ext cx="12252470" cy="76578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/>
          <p:nvPr/>
        </p:nvSpPr>
        <p:spPr>
          <a:xfrm>
            <a:off x="1234121" y="1158800"/>
            <a:ext cx="41073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ΨΗΦΙΑΚΕΣ ΥΠΗΡΕΣΙΕΣ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ΚΤΗΜΑΤΟΛΟΓΙΟΥ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974382" y="2642735"/>
            <a:ext cx="50487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Φέρνουμε το Κτηματολόγιο στο σπίτι του κάθε πολίτη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6" marR="0" lvl="0" indent="-298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Βελτιώνουμε την συνεργασία με τους επαγγελματίες.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76199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 txBox="1"/>
          <p:nvPr/>
        </p:nvSpPr>
        <p:spPr>
          <a:xfrm>
            <a:off x="1282832" y="1191419"/>
            <a:ext cx="40422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ΟΦΕΛΗ ΨΗΦΙΑΚΩΝ ΥΠΗΡΕΣΙΩΝ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601002" y="2512275"/>
            <a:ext cx="6071700" cy="3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875" tIns="68875" rIns="68875" bIns="68875" anchor="t" anchorCtr="0">
            <a:noAutofit/>
          </a:bodyPr>
          <a:lstStyle/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Ενισχύουμε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την εξ αποστάσεως εξυπηρέτηση, από το σπίτι ή το γραφείο.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Προστατεύουμε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τους πολίτες απέναντι στον κίνδυνο μετάδοσης του Covid-19.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4937" marR="0" lvl="0" indent="-4508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●"/>
            </a:pPr>
            <a:r>
              <a:rPr lang="el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Διευκολύνουμε</a:t>
            </a:r>
            <a:r>
              <a:rPr lang="el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την ταχύτερη εξυπηρέτηση των πολιτών και των επαγγελματιών. Ψηφιακά πιστοποιητικά και υπηρεσίες 24 ώρες το 24ωρο.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134F5C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1093</Words>
  <Application>Microsoft Office PowerPoint</Application>
  <PresentationFormat>Προσαρμογή</PresentationFormat>
  <Paragraphs>164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4" baseType="lpstr">
      <vt:lpstr>Arial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Ομηρος Τσαπαλος</dc:creator>
  <cp:lastModifiedBy>Martha Lekkakou</cp:lastModifiedBy>
  <cp:revision>16</cp:revision>
  <dcterms:modified xsi:type="dcterms:W3CDTF">2020-12-21T11:36:59Z</dcterms:modified>
</cp:coreProperties>
</file>