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guide id="3" pos="782" userDrawn="1">
          <p15:clr>
            <a:srgbClr val="A4A3A4"/>
          </p15:clr>
        </p15:guide>
        <p15:guide id="4" pos="5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4019"/>
    <a:srgbClr val="A3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0" d="100"/>
          <a:sy n="30" d="100"/>
        </p:scale>
        <p:origin x="2045" y="360"/>
      </p:cViewPr>
      <p:guideLst>
        <p:guide orient="horz" pos="4762"/>
        <p:guide pos="3368"/>
        <p:guide pos="782"/>
        <p:guide pos="59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en-US"/>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85076-0BF0-4D21-A2EF-004255E781F2}" type="datetimeFigureOut">
              <a:rPr lang="en-GB" smtClean="0"/>
              <a:t>02/01/2022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77462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85076-0BF0-4D21-A2EF-004255E781F2}" type="datetimeFigureOut">
              <a:rPr lang="en-GB" smtClean="0"/>
              <a:t>02/01/2022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34558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85076-0BF0-4D21-A2EF-004255E781F2}" type="datetimeFigureOut">
              <a:rPr lang="en-GB" smtClean="0"/>
              <a:t>02/01/2022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172238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85076-0BF0-4D21-A2EF-004255E781F2}" type="datetimeFigureOut">
              <a:rPr lang="en-GB" smtClean="0"/>
              <a:t>02/01/2022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423269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US"/>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85076-0BF0-4D21-A2EF-004255E781F2}" type="datetimeFigureOut">
              <a:rPr lang="en-GB" smtClean="0"/>
              <a:t>02/01/2022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111465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85076-0BF0-4D21-A2EF-004255E781F2}" type="datetimeFigureOut">
              <a:rPr lang="en-GB" smtClean="0"/>
              <a:t>02/01/2022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415340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US"/>
              <a:t>Click to 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85076-0BF0-4D21-A2EF-004255E781F2}" type="datetimeFigureOut">
              <a:rPr lang="en-GB" smtClean="0"/>
              <a:t>02/01/2022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383264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185076-0BF0-4D21-A2EF-004255E781F2}" type="datetimeFigureOut">
              <a:rPr lang="en-GB" smtClean="0"/>
              <a:t>02/01/2022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316228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85076-0BF0-4D21-A2EF-004255E781F2}" type="datetimeFigureOut">
              <a:rPr lang="en-GB" smtClean="0"/>
              <a:t>02/01/2022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296714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US"/>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Click to edit Master text styles</a:t>
            </a:r>
          </a:p>
        </p:txBody>
      </p:sp>
      <p:sp>
        <p:nvSpPr>
          <p:cNvPr id="5" name="Date Placeholder 4"/>
          <p:cNvSpPr>
            <a:spLocks noGrp="1"/>
          </p:cNvSpPr>
          <p:nvPr>
            <p:ph type="dt" sz="half" idx="10"/>
          </p:nvPr>
        </p:nvSpPr>
        <p:spPr/>
        <p:txBody>
          <a:bodyPr/>
          <a:lstStyle/>
          <a:p>
            <a:fld id="{C5185076-0BF0-4D21-A2EF-004255E781F2}" type="datetimeFigureOut">
              <a:rPr lang="en-GB" smtClean="0"/>
              <a:t>02/01/2022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416613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US"/>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US"/>
              <a:t>Click to edit Master text styles</a:t>
            </a:r>
          </a:p>
        </p:txBody>
      </p:sp>
      <p:sp>
        <p:nvSpPr>
          <p:cNvPr id="5" name="Date Placeholder 4"/>
          <p:cNvSpPr>
            <a:spLocks noGrp="1"/>
          </p:cNvSpPr>
          <p:nvPr>
            <p:ph type="dt" sz="half" idx="10"/>
          </p:nvPr>
        </p:nvSpPr>
        <p:spPr/>
        <p:txBody>
          <a:bodyPr/>
          <a:lstStyle/>
          <a:p>
            <a:fld id="{C5185076-0BF0-4D21-A2EF-004255E781F2}" type="datetimeFigureOut">
              <a:rPr lang="en-GB" smtClean="0"/>
              <a:t>02/01/2022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89FCDE-3B0B-45F3-A746-5E067D6ED846}" type="slidenum">
              <a:rPr lang="en-GB" smtClean="0"/>
              <a:t>‹#›</a:t>
            </a:fld>
            <a:endParaRPr lang="en-GB"/>
          </a:p>
        </p:txBody>
      </p:sp>
    </p:spTree>
    <p:extLst>
      <p:ext uri="{BB962C8B-B14F-4D97-AF65-F5344CB8AC3E}">
        <p14:creationId xmlns:p14="http://schemas.microsoft.com/office/powerpoint/2010/main" val="249583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C5185076-0BF0-4D21-A2EF-004255E781F2}" type="datetimeFigureOut">
              <a:rPr lang="en-GB" smtClean="0"/>
              <a:t>02/01/2022</a:t>
            </a:fld>
            <a:endParaRPr lang="en-GB"/>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9289FCDE-3B0B-45F3-A746-5E067D6ED846}" type="slidenum">
              <a:rPr lang="en-GB" smtClean="0"/>
              <a:t>‹#›</a:t>
            </a:fld>
            <a:endParaRPr lang="en-GB"/>
          </a:p>
        </p:txBody>
      </p:sp>
    </p:spTree>
    <p:extLst>
      <p:ext uri="{BB962C8B-B14F-4D97-AF65-F5344CB8AC3E}">
        <p14:creationId xmlns:p14="http://schemas.microsoft.com/office/powerpoint/2010/main" val="2122033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tif"/><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hyperlink" Target="http://www.europeanlandowners.org/awards/soil-land-award"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9A74B97-7744-47AD-9787-7343982F5464}"/>
              </a:ext>
            </a:extLst>
          </p:cNvPr>
          <p:cNvGrpSpPr/>
          <p:nvPr/>
        </p:nvGrpSpPr>
        <p:grpSpPr>
          <a:xfrm>
            <a:off x="0" y="0"/>
            <a:ext cx="10691812" cy="15143320"/>
            <a:chOff x="540328" y="477983"/>
            <a:chExt cx="4837923" cy="6852178"/>
          </a:xfrm>
        </p:grpSpPr>
        <p:pic>
          <p:nvPicPr>
            <p:cNvPr id="4" name="Image 6" descr="Soil award picture 1.jpg">
              <a:extLst>
                <a:ext uri="{FF2B5EF4-FFF2-40B4-BE49-F238E27FC236}">
                  <a16:creationId xmlns:a16="http://schemas.microsoft.com/office/drawing/2014/main" id="{0177092F-814A-45FE-95EB-95EB0DBF08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 t="11310" r="47187"/>
            <a:stretch/>
          </p:blipFill>
          <p:spPr>
            <a:xfrm>
              <a:off x="540328" y="2778715"/>
              <a:ext cx="4837923" cy="4551446"/>
            </a:xfrm>
            <a:prstGeom prst="rect">
              <a:avLst/>
            </a:prstGeom>
          </p:spPr>
        </p:pic>
        <p:pic>
          <p:nvPicPr>
            <p:cNvPr id="5" name="Image 8" descr="Soil Award picture 2.jpg">
              <a:extLst>
                <a:ext uri="{FF2B5EF4-FFF2-40B4-BE49-F238E27FC236}">
                  <a16:creationId xmlns:a16="http://schemas.microsoft.com/office/drawing/2014/main" id="{7135C5C7-91C3-46C2-8B99-9F73DB59B66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 t="-1" r="47192" b="-1455"/>
            <a:stretch/>
          </p:blipFill>
          <p:spPr>
            <a:xfrm>
              <a:off x="540328" y="477983"/>
              <a:ext cx="4837923" cy="2345431"/>
            </a:xfrm>
            <a:prstGeom prst="rect">
              <a:avLst/>
            </a:prstGeom>
          </p:spPr>
        </p:pic>
      </p:grpSp>
      <p:sp>
        <p:nvSpPr>
          <p:cNvPr id="35" name="Rectangle 34">
            <a:extLst>
              <a:ext uri="{FF2B5EF4-FFF2-40B4-BE49-F238E27FC236}">
                <a16:creationId xmlns:a16="http://schemas.microsoft.com/office/drawing/2014/main" id="{74660C10-E4DC-4D23-99AD-C3A586E3C187}"/>
              </a:ext>
            </a:extLst>
          </p:cNvPr>
          <p:cNvSpPr/>
          <p:nvPr/>
        </p:nvSpPr>
        <p:spPr>
          <a:xfrm>
            <a:off x="1253836" y="471949"/>
            <a:ext cx="8177213" cy="1416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899D7CE4-9676-4802-87D7-29187BFE3EED}"/>
              </a:ext>
            </a:extLst>
          </p:cNvPr>
          <p:cNvSpPr/>
          <p:nvPr/>
        </p:nvSpPr>
        <p:spPr>
          <a:xfrm>
            <a:off x="1715706" y="4079260"/>
            <a:ext cx="7294419" cy="79641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spcAft>
                <a:spcPts val="600"/>
              </a:spcAft>
            </a:pPr>
            <a:r>
              <a:rPr lang="en-GB" sz="1400" dirty="0">
                <a:solidFill>
                  <a:schemeClr val="tx1"/>
                </a:solidFill>
                <a:latin typeface="Arial" panose="020B0604020202020204" pitchFamily="34" charset="0"/>
                <a:cs typeface="Arial" panose="020B0604020202020204" pitchFamily="34" charset="0"/>
              </a:rPr>
              <a:t>Sustainable land and soil management is central to improve our food systems,</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maintain a healthy environment and ensure European rural development.</a:t>
            </a:r>
          </a:p>
          <a:p>
            <a:pPr algn="ctr"/>
            <a:r>
              <a:rPr lang="en-GB" sz="1400" dirty="0">
                <a:solidFill>
                  <a:schemeClr val="tx1"/>
                </a:solidFill>
                <a:latin typeface="Arial" panose="020B0604020202020204" pitchFamily="34" charset="0"/>
                <a:cs typeface="Arial" panose="020B0604020202020204" pitchFamily="34" charset="0"/>
              </a:rPr>
              <a:t>The Land and Soil Management Award rewards land use and soil management practices mitigating soil threats i.e. soil degradation, erosion, reduction of organic matter content, diffuse contamination, and compaction as well as the reduction of soil biodiversity, salinization, sealing, flooding and landslides. In doing so, the award sheds light on outstanding achievements, encouraging new concepts of land and soil protection</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and their implementation in land management, as well as enhancing awareness</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about the importance of land and soil functions.</a:t>
            </a:r>
          </a:p>
          <a:p>
            <a:pPr algn="ctr">
              <a:spcAft>
                <a:spcPts val="300"/>
              </a:spcAft>
            </a:pP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spcAft>
                <a:spcPts val="900"/>
              </a:spcAft>
            </a:pPr>
            <a:r>
              <a:rPr lang="en-GB" sz="1400" dirty="0">
                <a:solidFill>
                  <a:schemeClr val="tx1"/>
                </a:solidFill>
                <a:latin typeface="Arial" panose="020B0604020202020204" pitchFamily="34" charset="0"/>
                <a:cs typeface="Arial" panose="020B0604020202020204" pitchFamily="34" charset="0"/>
              </a:rPr>
              <a:t>Farmers, landowners, land managers, groups of farmers, on their own or in collaboration</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with research institutes, universities and/or private companies, can all enter.</a:t>
            </a:r>
          </a:p>
          <a:p>
            <a:pPr algn="ctr">
              <a:spcAft>
                <a:spcPts val="900"/>
              </a:spcAft>
            </a:pPr>
            <a:r>
              <a:rPr lang="en-GB" sz="1400" dirty="0">
                <a:solidFill>
                  <a:schemeClr val="tx1"/>
                </a:solidFill>
                <a:latin typeface="Arial" panose="020B0604020202020204" pitchFamily="34" charset="0"/>
                <a:cs typeface="Arial" panose="020B0604020202020204" pitchFamily="34" charset="0"/>
              </a:rPr>
              <a:t>The Award recognizes the great value of the farmer’s work, by promoting the winning project as a good practice at the European level. Also, to enhance the visibility of such ways of farming at the local, national as well as European scale and to encourage the farmers to further develop their work in a sustainable path.</a:t>
            </a:r>
          </a:p>
          <a:p>
            <a:pPr algn="ctr">
              <a:spcAft>
                <a:spcPts val="600"/>
              </a:spcAft>
            </a:pP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spcAft>
                <a:spcPts val="600"/>
              </a:spcAft>
            </a:pPr>
            <a:r>
              <a:rPr lang="en-GB" sz="1400" dirty="0">
                <a:solidFill>
                  <a:schemeClr val="tx1"/>
                </a:solidFill>
                <a:latin typeface="Arial" panose="020B0604020202020204" pitchFamily="34" charset="0"/>
                <a:cs typeface="Arial" panose="020B0604020202020204" pitchFamily="34" charset="0"/>
              </a:rPr>
              <a:t>As well as the recognition that you will receive if you win,</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5.000 € is awarded to the winning project every year.</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The Jury can also award a Diploma of Recognition.</a:t>
            </a:r>
          </a:p>
          <a:p>
            <a:pPr algn="ctr"/>
            <a:endParaRPr lang="en-GB" sz="1400" dirty="0">
              <a:solidFill>
                <a:schemeClr val="tx1"/>
              </a:solidFill>
              <a:latin typeface="Arial" panose="020B0604020202020204" pitchFamily="34" charset="0"/>
              <a:cs typeface="Arial" panose="020B0604020202020204" pitchFamily="34" charset="0"/>
            </a:endParaRPr>
          </a:p>
          <a:p>
            <a:pPr algn="ctr">
              <a:spcAft>
                <a:spcPts val="600"/>
              </a:spcAft>
            </a:pPr>
            <a:endParaRPr lang="en-GB" sz="1400" dirty="0">
              <a:solidFill>
                <a:schemeClr val="tx1"/>
              </a:solidFill>
              <a:latin typeface="Arial" panose="020B0604020202020204" pitchFamily="34" charset="0"/>
              <a:cs typeface="Arial" panose="020B0604020202020204" pitchFamily="34" charset="0"/>
            </a:endParaRPr>
          </a:p>
          <a:p>
            <a:pPr algn="ctr">
              <a:spcAft>
                <a:spcPts val="600"/>
              </a:spcAft>
            </a:pPr>
            <a:r>
              <a:rPr lang="en-GB" sz="1400" dirty="0">
                <a:solidFill>
                  <a:schemeClr val="tx1"/>
                </a:solidFill>
                <a:latin typeface="Arial" panose="020B0604020202020204" pitchFamily="34" charset="0"/>
                <a:cs typeface="Arial" panose="020B0604020202020204" pitchFamily="34" charset="0"/>
              </a:rPr>
              <a:t>The application should preferably be filled out in English. However, if the applicant chooses another language a well-structured English summary of the project should be submitted.</a:t>
            </a:r>
          </a:p>
          <a:p>
            <a:pPr algn="ctr">
              <a:spcAft>
                <a:spcPts val="600"/>
              </a:spcAft>
            </a:pPr>
            <a:r>
              <a:rPr lang="en-GB" sz="1400" dirty="0">
                <a:solidFill>
                  <a:schemeClr val="tx1"/>
                </a:solidFill>
                <a:latin typeface="Arial" panose="020B0604020202020204" pitchFamily="34" charset="0"/>
                <a:cs typeface="Arial" panose="020B0604020202020204" pitchFamily="34" charset="0"/>
              </a:rPr>
              <a:t>The award will be announced during the Forum for the Future of Agriculture</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at the end of March.</a:t>
            </a:r>
          </a:p>
          <a:p>
            <a:pPr algn="ctr">
              <a:spcAft>
                <a:spcPts val="600"/>
              </a:spcAft>
            </a:pPr>
            <a:r>
              <a:rPr lang="en-GB" sz="1400" dirty="0">
                <a:solidFill>
                  <a:schemeClr val="tx1"/>
                </a:solidFill>
                <a:latin typeface="Arial" panose="020B0604020202020204" pitchFamily="34" charset="0"/>
                <a:cs typeface="Arial" panose="020B0604020202020204" pitchFamily="34" charset="0"/>
              </a:rPr>
              <a:t>The call for application is now open, you need to send the completed application form</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by the latest </a:t>
            </a:r>
            <a:r>
              <a:rPr lang="en-GB" sz="1400" b="1" dirty="0">
                <a:solidFill>
                  <a:schemeClr val="tx1"/>
                </a:solidFill>
                <a:latin typeface="Arial" panose="020B0604020202020204" pitchFamily="34" charset="0"/>
                <a:cs typeface="Arial" panose="020B0604020202020204" pitchFamily="34" charset="0"/>
              </a:rPr>
              <a:t>January 31, 2022.</a:t>
            </a:r>
          </a:p>
          <a:p>
            <a:pPr algn="ctr"/>
            <a:r>
              <a:rPr lang="en-GB" sz="1400" dirty="0">
                <a:solidFill>
                  <a:schemeClr val="tx1"/>
                </a:solidFill>
                <a:latin typeface="Arial" panose="020B0604020202020204" pitchFamily="34" charset="0"/>
                <a:cs typeface="Arial" panose="020B0604020202020204" pitchFamily="34" charset="0"/>
              </a:rPr>
              <a:t>Submit your project via e-mail to the Award Coordinator at</a:t>
            </a:r>
            <a:br>
              <a:rPr lang="en-GB" sz="1400" dirty="0">
                <a:solidFill>
                  <a:schemeClr val="tx1"/>
                </a:solidFill>
                <a:latin typeface="Arial" panose="020B0604020202020204" pitchFamily="34" charset="0"/>
                <a:cs typeface="Arial" panose="020B0604020202020204" pitchFamily="34" charset="0"/>
              </a:rPr>
            </a:br>
            <a:r>
              <a:rPr lang="en-GB" sz="1400" dirty="0">
                <a:solidFill>
                  <a:srgbClr val="A34019"/>
                </a:solidFill>
                <a:latin typeface="Arial" panose="020B0604020202020204" pitchFamily="34" charset="0"/>
                <a:cs typeface="Arial" panose="020B0604020202020204" pitchFamily="34" charset="0"/>
              </a:rPr>
              <a:t>emmanuelle.mikosz@elo.org</a:t>
            </a:r>
            <a:r>
              <a:rPr lang="en-GB" sz="1400" dirty="0">
                <a:solidFill>
                  <a:schemeClr val="tx1"/>
                </a:solidFill>
                <a:latin typeface="Arial" panose="020B0604020202020204" pitchFamily="34" charset="0"/>
                <a:cs typeface="Arial" panose="020B0604020202020204" pitchFamily="34" charset="0"/>
              </a:rPr>
              <a:t> and share your success!</a:t>
            </a:r>
          </a:p>
          <a:p>
            <a:pPr algn="ctr"/>
            <a:endParaRPr lang="en-GB" sz="1400" dirty="0">
              <a:latin typeface="Arial" panose="020B0604020202020204" pitchFamily="34" charset="0"/>
              <a:cs typeface="Arial" panose="020B0604020202020204" pitchFamily="34" charset="0"/>
            </a:endParaRPr>
          </a:p>
        </p:txBody>
      </p:sp>
      <p:pic>
        <p:nvPicPr>
          <p:cNvPr id="7" name="Image 3" descr="Soil award logo 1.jpg">
            <a:extLst>
              <a:ext uri="{FF2B5EF4-FFF2-40B4-BE49-F238E27FC236}">
                <a16:creationId xmlns:a16="http://schemas.microsoft.com/office/drawing/2014/main" id="{18B2B68D-E895-4EC3-9D6E-553160F498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63082" y="492096"/>
            <a:ext cx="5713610" cy="2667654"/>
          </a:xfrm>
          <a:prstGeom prst="rect">
            <a:avLst/>
          </a:prstGeom>
        </p:spPr>
      </p:pic>
      <p:sp>
        <p:nvSpPr>
          <p:cNvPr id="8" name="ZoneTexte 4">
            <a:extLst>
              <a:ext uri="{FF2B5EF4-FFF2-40B4-BE49-F238E27FC236}">
                <a16:creationId xmlns:a16="http://schemas.microsoft.com/office/drawing/2014/main" id="{1F45B957-48C3-4494-96FB-1ABE7DF6FBEB}"/>
              </a:ext>
            </a:extLst>
          </p:cNvPr>
          <p:cNvSpPr txBox="1"/>
          <p:nvPr/>
        </p:nvSpPr>
        <p:spPr>
          <a:xfrm>
            <a:off x="4424317" y="2495109"/>
            <a:ext cx="2246823" cy="461665"/>
          </a:xfrm>
          <a:prstGeom prst="rect">
            <a:avLst/>
          </a:prstGeom>
          <a:noFill/>
        </p:spPr>
        <p:txBody>
          <a:bodyPr wrap="square" rtlCol="0">
            <a:spAutoFit/>
          </a:bodyPr>
          <a:lstStyle/>
          <a:p>
            <a:pPr algn="ctr"/>
            <a:r>
              <a:rPr lang="en-GB" sz="2400" dirty="0">
                <a:solidFill>
                  <a:srgbClr val="D59A60"/>
                </a:solidFill>
                <a:latin typeface="Papyrus"/>
                <a:cs typeface="Papyrus"/>
              </a:rPr>
              <a:t>20</a:t>
            </a:r>
            <a:r>
              <a:rPr lang="pl-PL" sz="2400" dirty="0">
                <a:solidFill>
                  <a:srgbClr val="D59A60"/>
                </a:solidFill>
                <a:latin typeface="Papyrus"/>
                <a:cs typeface="Papyrus"/>
              </a:rPr>
              <a:t>21</a:t>
            </a:r>
            <a:r>
              <a:rPr lang="en-GB" sz="2400" dirty="0">
                <a:solidFill>
                  <a:srgbClr val="D59A60"/>
                </a:solidFill>
                <a:latin typeface="Papyrus"/>
                <a:cs typeface="Papyrus"/>
              </a:rPr>
              <a:t> - 202</a:t>
            </a:r>
            <a:r>
              <a:rPr lang="pl-PL" sz="2400" dirty="0">
                <a:solidFill>
                  <a:srgbClr val="D59A60"/>
                </a:solidFill>
                <a:latin typeface="Papyrus"/>
                <a:cs typeface="Papyrus"/>
              </a:rPr>
              <a:t>2</a:t>
            </a:r>
            <a:endParaRPr lang="en-GB" sz="2400" dirty="0">
              <a:solidFill>
                <a:srgbClr val="D59A60"/>
              </a:solidFill>
              <a:latin typeface="Papyrus"/>
              <a:cs typeface="Papyrus"/>
            </a:endParaRPr>
          </a:p>
        </p:txBody>
      </p:sp>
      <p:sp>
        <p:nvSpPr>
          <p:cNvPr id="9" name="ZoneTexte 5">
            <a:extLst>
              <a:ext uri="{FF2B5EF4-FFF2-40B4-BE49-F238E27FC236}">
                <a16:creationId xmlns:a16="http://schemas.microsoft.com/office/drawing/2014/main" id="{AC5B393B-0C90-4F55-B982-7A0AD9332F50}"/>
              </a:ext>
            </a:extLst>
          </p:cNvPr>
          <p:cNvSpPr txBox="1"/>
          <p:nvPr/>
        </p:nvSpPr>
        <p:spPr>
          <a:xfrm>
            <a:off x="1659384" y="2891469"/>
            <a:ext cx="6575721" cy="369332"/>
          </a:xfrm>
          <a:prstGeom prst="rect">
            <a:avLst/>
          </a:prstGeom>
          <a:noFill/>
        </p:spPr>
        <p:txBody>
          <a:bodyPr wrap="square" rtlCol="0">
            <a:spAutoFit/>
          </a:bodyPr>
          <a:lstStyle/>
          <a:p>
            <a:r>
              <a:rPr lang="en-GB" i="1" dirty="0">
                <a:solidFill>
                  <a:srgbClr val="44640E"/>
                </a:solidFill>
                <a:latin typeface="Papyrus"/>
                <a:cs typeface="Papyrus"/>
              </a:rPr>
              <a:t>For good agriculture and environmental conditions</a:t>
            </a:r>
          </a:p>
        </p:txBody>
      </p:sp>
      <p:sp>
        <p:nvSpPr>
          <p:cNvPr id="10" name="Rectangle 9">
            <a:extLst>
              <a:ext uri="{FF2B5EF4-FFF2-40B4-BE49-F238E27FC236}">
                <a16:creationId xmlns:a16="http://schemas.microsoft.com/office/drawing/2014/main" id="{96D43B19-63F1-4D42-8F2D-C99A975BEFD3}"/>
              </a:ext>
            </a:extLst>
          </p:cNvPr>
          <p:cNvSpPr/>
          <p:nvPr/>
        </p:nvSpPr>
        <p:spPr>
          <a:xfrm>
            <a:off x="1720189" y="3367278"/>
            <a:ext cx="7321396" cy="597335"/>
          </a:xfrm>
          <a:prstGeom prst="rect">
            <a:avLst/>
          </a:prstGeom>
          <a:solidFill>
            <a:srgbClr val="A34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1599F10-FA3F-41B4-8178-6AC3ED9248A6}"/>
              </a:ext>
            </a:extLst>
          </p:cNvPr>
          <p:cNvSpPr/>
          <p:nvPr/>
        </p:nvSpPr>
        <p:spPr>
          <a:xfrm>
            <a:off x="1656033" y="6294043"/>
            <a:ext cx="7321396" cy="396023"/>
          </a:xfrm>
          <a:prstGeom prst="rect">
            <a:avLst/>
          </a:prstGeom>
          <a:solidFill>
            <a:srgbClr val="7C5A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3D8C992-5AFB-4F71-8683-7DECEEDDF012}"/>
              </a:ext>
            </a:extLst>
          </p:cNvPr>
          <p:cNvSpPr/>
          <p:nvPr/>
        </p:nvSpPr>
        <p:spPr>
          <a:xfrm>
            <a:off x="1652451" y="8249862"/>
            <a:ext cx="7321396" cy="396023"/>
          </a:xfrm>
          <a:prstGeom prst="rect">
            <a:avLst/>
          </a:prstGeom>
          <a:solidFill>
            <a:srgbClr val="E1AC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F057BBB-BC4E-4C4E-9812-5C6EEA9C7FB1}"/>
              </a:ext>
            </a:extLst>
          </p:cNvPr>
          <p:cNvSpPr/>
          <p:nvPr/>
        </p:nvSpPr>
        <p:spPr>
          <a:xfrm>
            <a:off x="1642457" y="9508479"/>
            <a:ext cx="7321396" cy="396023"/>
          </a:xfrm>
          <a:prstGeom prst="rect">
            <a:avLst/>
          </a:prstGeom>
          <a:solidFill>
            <a:srgbClr val="A365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ZoneTexte 13">
            <a:extLst>
              <a:ext uri="{FF2B5EF4-FFF2-40B4-BE49-F238E27FC236}">
                <a16:creationId xmlns:a16="http://schemas.microsoft.com/office/drawing/2014/main" id="{98143D3F-E2AC-4F21-B958-05991D99FD21}"/>
              </a:ext>
            </a:extLst>
          </p:cNvPr>
          <p:cNvSpPr txBox="1"/>
          <p:nvPr/>
        </p:nvSpPr>
        <p:spPr>
          <a:xfrm>
            <a:off x="1722338" y="3331181"/>
            <a:ext cx="7323537" cy="64633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ARE YOUR PROUD OF YOUR SUSTAINABLE</a:t>
            </a:r>
            <a:br>
              <a:rPr lang="en-GB" b="1" dirty="0">
                <a:solidFill>
                  <a:schemeClr val="bg1"/>
                </a:solidFill>
                <a:latin typeface="Arial" panose="020B0604020202020204" pitchFamily="34" charset="0"/>
                <a:cs typeface="Arial" panose="020B0604020202020204" pitchFamily="34" charset="0"/>
              </a:rPr>
            </a:br>
            <a:r>
              <a:rPr lang="en-GB" b="1" dirty="0">
                <a:solidFill>
                  <a:schemeClr val="bg1"/>
                </a:solidFill>
                <a:latin typeface="Arial" panose="020B0604020202020204" pitchFamily="34" charset="0"/>
                <a:cs typeface="Arial" panose="020B0604020202020204" pitchFamily="34" charset="0"/>
              </a:rPr>
              <a:t>LAND AND SOIL MANAGEMENT?</a:t>
            </a:r>
          </a:p>
        </p:txBody>
      </p:sp>
      <p:sp>
        <p:nvSpPr>
          <p:cNvPr id="15" name="ZoneTexte 14">
            <a:extLst>
              <a:ext uri="{FF2B5EF4-FFF2-40B4-BE49-F238E27FC236}">
                <a16:creationId xmlns:a16="http://schemas.microsoft.com/office/drawing/2014/main" id="{0013A4FA-2AFB-4E7D-8249-A940937EAA08}"/>
              </a:ext>
            </a:extLst>
          </p:cNvPr>
          <p:cNvSpPr txBox="1"/>
          <p:nvPr/>
        </p:nvSpPr>
        <p:spPr>
          <a:xfrm>
            <a:off x="1659475" y="6300881"/>
            <a:ext cx="7291321"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APPLY NOW FOR THE LAND AND SOIL MANAGEMENT AWARD!</a:t>
            </a:r>
          </a:p>
        </p:txBody>
      </p:sp>
      <p:sp>
        <p:nvSpPr>
          <p:cNvPr id="16" name="ZoneTexte 15">
            <a:extLst>
              <a:ext uri="{FF2B5EF4-FFF2-40B4-BE49-F238E27FC236}">
                <a16:creationId xmlns:a16="http://schemas.microsoft.com/office/drawing/2014/main" id="{645AADBD-0D45-4CFE-BA99-D4982831AC35}"/>
              </a:ext>
            </a:extLst>
          </p:cNvPr>
          <p:cNvSpPr txBox="1"/>
          <p:nvPr/>
        </p:nvSpPr>
        <p:spPr>
          <a:xfrm>
            <a:off x="1671935" y="8265286"/>
            <a:ext cx="7279672"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PRIZE: € 5,000 AND RECOGNITION</a:t>
            </a:r>
          </a:p>
        </p:txBody>
      </p:sp>
      <p:sp>
        <p:nvSpPr>
          <p:cNvPr id="17" name="ZoneTexte 16">
            <a:hlinkClick r:id="rId5"/>
            <a:extLst>
              <a:ext uri="{FF2B5EF4-FFF2-40B4-BE49-F238E27FC236}">
                <a16:creationId xmlns:a16="http://schemas.microsoft.com/office/drawing/2014/main" id="{5A1B9F0F-09E6-4A60-B653-B9DF3D5BD078}"/>
              </a:ext>
            </a:extLst>
          </p:cNvPr>
          <p:cNvSpPr txBox="1"/>
          <p:nvPr/>
        </p:nvSpPr>
        <p:spPr>
          <a:xfrm>
            <a:off x="1675286" y="9489428"/>
            <a:ext cx="7270811" cy="452432"/>
          </a:xfrm>
          <a:prstGeom prst="rect">
            <a:avLst/>
          </a:prstGeom>
          <a:noFill/>
        </p:spPr>
        <p:txBody>
          <a:bodyPr wrap="square" rtlCol="0">
            <a:spAutoFit/>
          </a:bodyPr>
          <a:lstStyle/>
          <a:p>
            <a:pPr algn="ctr">
              <a:lnSpc>
                <a:spcPct val="90000"/>
              </a:lnSpc>
            </a:pPr>
            <a:r>
              <a:rPr lang="en-GB" sz="1300" b="1" dirty="0">
                <a:solidFill>
                  <a:schemeClr val="bg1"/>
                </a:solidFill>
                <a:latin typeface="Arial" panose="020B0604020202020204" pitchFamily="34" charset="0"/>
                <a:cs typeface="Arial" panose="020B0604020202020204" pitchFamily="34" charset="0"/>
              </a:rPr>
              <a:t>DOWNLOAD THE APPLICATION FORM TO ENTER </a:t>
            </a:r>
            <a:br>
              <a:rPr lang="en-GB" sz="1300" b="1" dirty="0">
                <a:solidFill>
                  <a:schemeClr val="bg1"/>
                </a:solidFill>
                <a:latin typeface="Arial" panose="020B0604020202020204" pitchFamily="34" charset="0"/>
                <a:cs typeface="Arial" panose="020B0604020202020204" pitchFamily="34" charset="0"/>
              </a:rPr>
            </a:br>
            <a:r>
              <a:rPr lang="en-GB" sz="1300" b="1" dirty="0">
                <a:solidFill>
                  <a:schemeClr val="bg1"/>
                </a:solidFill>
                <a:latin typeface="Arial" panose="020B0604020202020204" pitchFamily="34" charset="0"/>
                <a:cs typeface="Arial" panose="020B0604020202020204" pitchFamily="34" charset="0"/>
              </a:rPr>
              <a:t>www.europeanlandowners.org/awards/soil-land-award </a:t>
            </a:r>
          </a:p>
        </p:txBody>
      </p:sp>
      <p:sp>
        <p:nvSpPr>
          <p:cNvPr id="18" name="Rectangle 17">
            <a:extLst>
              <a:ext uri="{FF2B5EF4-FFF2-40B4-BE49-F238E27FC236}">
                <a16:creationId xmlns:a16="http://schemas.microsoft.com/office/drawing/2014/main" id="{4EFE2CA0-ED4D-4BC4-810F-6DBB3783FE06}"/>
              </a:ext>
            </a:extLst>
          </p:cNvPr>
          <p:cNvSpPr/>
          <p:nvPr/>
        </p:nvSpPr>
        <p:spPr>
          <a:xfrm>
            <a:off x="2927994" y="12499980"/>
            <a:ext cx="4754284" cy="1022396"/>
          </a:xfrm>
          <a:prstGeom prst="rect">
            <a:avLst/>
          </a:prstGeom>
        </p:spPr>
        <p:txBody>
          <a:bodyPr wrap="square">
            <a:spAutoFit/>
          </a:bodyPr>
          <a:lstStyle/>
          <a:p>
            <a:pPr lvl="0" algn="ctr">
              <a:spcAft>
                <a:spcPts val="300"/>
              </a:spcAft>
            </a:pPr>
            <a:r>
              <a:rPr lang="fr-BE" sz="1100" dirty="0">
                <a:solidFill>
                  <a:prstClr val="black"/>
                </a:solidFill>
                <a:latin typeface="Arial" panose="020B0604020202020204" pitchFamily="34" charset="0"/>
                <a:cs typeface="Arial" panose="020B0604020202020204" pitchFamily="34" charset="0"/>
              </a:rPr>
              <a:t>emmanuelle.mikosz@elo.org</a:t>
            </a:r>
            <a:endParaRPr lang="en-GB" sz="1100" dirty="0">
              <a:solidFill>
                <a:prstClr val="black"/>
              </a:solidFill>
              <a:latin typeface="Arial" panose="020B0604020202020204" pitchFamily="34" charset="0"/>
              <a:cs typeface="Arial" panose="020B0604020202020204" pitchFamily="34" charset="0"/>
            </a:endParaRPr>
          </a:p>
          <a:p>
            <a:pPr lvl="0" algn="ctr">
              <a:lnSpc>
                <a:spcPct val="140000"/>
              </a:lnSpc>
              <a:spcAft>
                <a:spcPts val="300"/>
              </a:spcAft>
            </a:pPr>
            <a:r>
              <a:rPr lang="en-GB" sz="1100" dirty="0">
                <a:solidFill>
                  <a:prstClr val="black"/>
                </a:solidFill>
                <a:latin typeface="Arial" panose="020B0604020202020204" pitchFamily="34" charset="0"/>
                <a:cs typeface="Arial" panose="020B0604020202020204" pitchFamily="34" charset="0"/>
              </a:rPr>
              <a:t>www.europeanlandowners.org/awards/soil-land-award                          </a:t>
            </a:r>
            <a:r>
              <a:rPr lang="en-GB" sz="1100" dirty="0" err="1">
                <a:solidFill>
                  <a:prstClr val="black"/>
                </a:solidFill>
                <a:latin typeface="Arial" panose="020B0604020202020204" pitchFamily="34" charset="0"/>
                <a:cs typeface="Arial" panose="020B0604020202020204" pitchFamily="34" charset="0"/>
              </a:rPr>
              <a:t>europeanlandowners</a:t>
            </a:r>
            <a:endParaRPr lang="en-GB" sz="1100" dirty="0">
              <a:solidFill>
                <a:prstClr val="black"/>
              </a:solidFill>
              <a:latin typeface="Arial" panose="020B0604020202020204" pitchFamily="34" charset="0"/>
              <a:cs typeface="Arial" panose="020B0604020202020204" pitchFamily="34" charset="0"/>
            </a:endParaRPr>
          </a:p>
          <a:p>
            <a:pPr lvl="0" algn="ctr">
              <a:lnSpc>
                <a:spcPct val="140000"/>
              </a:lnSpc>
              <a:spcAft>
                <a:spcPts val="300"/>
              </a:spcAft>
            </a:pPr>
            <a:r>
              <a:rPr lang="en-GB" sz="1100" dirty="0" err="1">
                <a:solidFill>
                  <a:prstClr val="black"/>
                </a:solidFill>
                <a:latin typeface="Arial" panose="020B0604020202020204" pitchFamily="34" charset="0"/>
                <a:cs typeface="Arial" panose="020B0604020202020204" pitchFamily="34" charset="0"/>
              </a:rPr>
              <a:t>EULandownersOrg</a:t>
            </a:r>
            <a:endParaRPr lang="en-GB" sz="1100" dirty="0">
              <a:solidFill>
                <a:prstClr val="black"/>
              </a:solidFill>
              <a:latin typeface="Arial" panose="020B0604020202020204" pitchFamily="34" charset="0"/>
              <a:cs typeface="Arial" panose="020B0604020202020204" pitchFamily="34" charset="0"/>
            </a:endParaRPr>
          </a:p>
        </p:txBody>
      </p:sp>
      <p:pic>
        <p:nvPicPr>
          <p:cNvPr id="19" name="Image 18">
            <a:extLst>
              <a:ext uri="{FF2B5EF4-FFF2-40B4-BE49-F238E27FC236}">
                <a16:creationId xmlns:a16="http://schemas.microsoft.com/office/drawing/2014/main" id="{6A378075-A7E5-4479-BDC9-037EB0F19C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37691" y="12970276"/>
            <a:ext cx="299042" cy="299042"/>
          </a:xfrm>
          <a:prstGeom prst="rect">
            <a:avLst/>
          </a:prstGeom>
        </p:spPr>
      </p:pic>
      <p:pic>
        <p:nvPicPr>
          <p:cNvPr id="20" name="Image 19">
            <a:extLst>
              <a:ext uri="{FF2B5EF4-FFF2-40B4-BE49-F238E27FC236}">
                <a16:creationId xmlns:a16="http://schemas.microsoft.com/office/drawing/2014/main" id="{4BA42437-1F2F-46CC-9AFB-5C24A795E95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69128" y="13263393"/>
            <a:ext cx="251998" cy="251998"/>
          </a:xfrm>
          <a:prstGeom prst="rect">
            <a:avLst/>
          </a:prstGeom>
        </p:spPr>
      </p:pic>
      <p:pic>
        <p:nvPicPr>
          <p:cNvPr id="21" name="Image 20">
            <a:extLst>
              <a:ext uri="{FF2B5EF4-FFF2-40B4-BE49-F238E27FC236}">
                <a16:creationId xmlns:a16="http://schemas.microsoft.com/office/drawing/2014/main" id="{207AAF4E-DF56-4D4F-9112-AFEF2869384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20533" y="12505018"/>
            <a:ext cx="237083" cy="237083"/>
          </a:xfrm>
          <a:prstGeom prst="rect">
            <a:avLst/>
          </a:prstGeom>
        </p:spPr>
      </p:pic>
      <p:pic>
        <p:nvPicPr>
          <p:cNvPr id="22" name="Image 21">
            <a:extLst>
              <a:ext uri="{FF2B5EF4-FFF2-40B4-BE49-F238E27FC236}">
                <a16:creationId xmlns:a16="http://schemas.microsoft.com/office/drawing/2014/main" id="{BE002448-B9FE-42DB-9320-242500F2F95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318515" y="12760254"/>
            <a:ext cx="251317" cy="251317"/>
          </a:xfrm>
          <a:prstGeom prst="rect">
            <a:avLst/>
          </a:prstGeom>
        </p:spPr>
      </p:pic>
      <p:pic>
        <p:nvPicPr>
          <p:cNvPr id="23" name="Image 23" descr="1544.png">
            <a:extLst>
              <a:ext uri="{FF2B5EF4-FFF2-40B4-BE49-F238E27FC236}">
                <a16:creationId xmlns:a16="http://schemas.microsoft.com/office/drawing/2014/main" id="{BCF831F6-FD09-435B-927A-473FF1325E1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61946" y="13835031"/>
            <a:ext cx="525692" cy="525692"/>
          </a:xfrm>
          <a:prstGeom prst="rect">
            <a:avLst/>
          </a:prstGeom>
        </p:spPr>
      </p:pic>
      <p:pic>
        <p:nvPicPr>
          <p:cNvPr id="24" name="Image 24" descr="JRC-LOGO-05.05.07-V01-EN.jpg">
            <a:extLst>
              <a:ext uri="{FF2B5EF4-FFF2-40B4-BE49-F238E27FC236}">
                <a16:creationId xmlns:a16="http://schemas.microsoft.com/office/drawing/2014/main" id="{C114394E-1A31-4E87-8FEA-48B040DF6C7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550609" y="13941233"/>
            <a:ext cx="1242685" cy="310451"/>
          </a:xfrm>
          <a:prstGeom prst="rect">
            <a:avLst/>
          </a:prstGeom>
        </p:spPr>
      </p:pic>
      <p:pic>
        <p:nvPicPr>
          <p:cNvPr id="25" name="Image 25" descr="Syngenta logo RGB.jpg">
            <a:extLst>
              <a:ext uri="{FF2B5EF4-FFF2-40B4-BE49-F238E27FC236}">
                <a16:creationId xmlns:a16="http://schemas.microsoft.com/office/drawing/2014/main" id="{67D893B9-1F1E-4055-A606-1AC9023759C5}"/>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225421" y="13923176"/>
            <a:ext cx="1079913" cy="333440"/>
          </a:xfrm>
          <a:prstGeom prst="rect">
            <a:avLst/>
          </a:prstGeom>
        </p:spPr>
      </p:pic>
      <p:pic>
        <p:nvPicPr>
          <p:cNvPr id="26" name="Image 26" descr="UNI_LJ_logo.tif">
            <a:extLst>
              <a:ext uri="{FF2B5EF4-FFF2-40B4-BE49-F238E27FC236}">
                <a16:creationId xmlns:a16="http://schemas.microsoft.com/office/drawing/2014/main" id="{D9EDAF74-B2D6-4A1C-A372-63841A1BCF92}"/>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035515" y="13442408"/>
            <a:ext cx="1002733" cy="953069"/>
          </a:xfrm>
          <a:prstGeom prst="rect">
            <a:avLst/>
          </a:prstGeom>
        </p:spPr>
      </p:pic>
      <p:pic>
        <p:nvPicPr>
          <p:cNvPr id="27" name="Image 27" descr="QI logo ELO-transparent par gillis.png">
            <a:extLst>
              <a:ext uri="{FF2B5EF4-FFF2-40B4-BE49-F238E27FC236}">
                <a16:creationId xmlns:a16="http://schemas.microsoft.com/office/drawing/2014/main" id="{45F67BD8-F9E8-45EE-AFC4-A4467E8432C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558612" y="13765225"/>
            <a:ext cx="940551" cy="578048"/>
          </a:xfrm>
          <a:prstGeom prst="rect">
            <a:avLst/>
          </a:prstGeom>
        </p:spPr>
      </p:pic>
      <p:pic>
        <p:nvPicPr>
          <p:cNvPr id="28" name="Image 28" descr="European_Commission.svg.png">
            <a:extLst>
              <a:ext uri="{FF2B5EF4-FFF2-40B4-BE49-F238E27FC236}">
                <a16:creationId xmlns:a16="http://schemas.microsoft.com/office/drawing/2014/main" id="{77BF5055-6312-4D09-8924-A515693B8B0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944608" y="13769613"/>
            <a:ext cx="893392" cy="619093"/>
          </a:xfrm>
          <a:prstGeom prst="rect">
            <a:avLst/>
          </a:prstGeom>
        </p:spPr>
      </p:pic>
      <p:sp>
        <p:nvSpPr>
          <p:cNvPr id="30" name="Oval 29">
            <a:extLst>
              <a:ext uri="{FF2B5EF4-FFF2-40B4-BE49-F238E27FC236}">
                <a16:creationId xmlns:a16="http://schemas.microsoft.com/office/drawing/2014/main" id="{85E55387-7E1C-43CA-B4C8-EBA6F3AE07FE}"/>
              </a:ext>
            </a:extLst>
          </p:cNvPr>
          <p:cNvSpPr/>
          <p:nvPr/>
        </p:nvSpPr>
        <p:spPr>
          <a:xfrm>
            <a:off x="6930736" y="936030"/>
            <a:ext cx="2190750" cy="2152650"/>
          </a:xfrm>
          <a:prstGeom prst="ellipse">
            <a:avLst/>
          </a:prstGeom>
          <a:solidFill>
            <a:srgbClr val="A3401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GB" sz="2000" b="1" dirty="0">
                <a:latin typeface="Arial" panose="020B0604020202020204" pitchFamily="34" charset="0"/>
                <a:cs typeface="Arial" panose="020B0604020202020204" pitchFamily="34" charset="0"/>
              </a:rPr>
              <a:t>Deadline</a:t>
            </a:r>
          </a:p>
          <a:p>
            <a:pPr algn="ctr">
              <a:lnSpc>
                <a:spcPct val="90000"/>
              </a:lnSpc>
            </a:pPr>
            <a:r>
              <a:rPr lang="en-GB" sz="2000" b="1" dirty="0">
                <a:latin typeface="Arial" panose="020B0604020202020204" pitchFamily="34" charset="0"/>
                <a:cs typeface="Arial" panose="020B0604020202020204" pitchFamily="34" charset="0"/>
              </a:rPr>
              <a:t>extended</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to</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January 31, 2022 </a:t>
            </a:r>
          </a:p>
        </p:txBody>
      </p:sp>
      <p:sp>
        <p:nvSpPr>
          <p:cNvPr id="36" name="Rectangle 35">
            <a:extLst>
              <a:ext uri="{FF2B5EF4-FFF2-40B4-BE49-F238E27FC236}">
                <a16:creationId xmlns:a16="http://schemas.microsoft.com/office/drawing/2014/main" id="{0B4856C7-0F93-462B-9D9C-44153AFEF4CF}"/>
              </a:ext>
            </a:extLst>
          </p:cNvPr>
          <p:cNvSpPr/>
          <p:nvPr/>
        </p:nvSpPr>
        <p:spPr>
          <a:xfrm>
            <a:off x="1652451" y="12030766"/>
            <a:ext cx="7321396" cy="396023"/>
          </a:xfrm>
          <a:prstGeom prst="rect">
            <a:avLst/>
          </a:prstGeom>
          <a:solidFill>
            <a:srgbClr val="A34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ZoneTexte 15">
            <a:extLst>
              <a:ext uri="{FF2B5EF4-FFF2-40B4-BE49-F238E27FC236}">
                <a16:creationId xmlns:a16="http://schemas.microsoft.com/office/drawing/2014/main" id="{F1CCCAC5-723B-4EEF-BEC1-CBF8AD0B4EB6}"/>
              </a:ext>
            </a:extLst>
          </p:cNvPr>
          <p:cNvSpPr txBox="1"/>
          <p:nvPr/>
        </p:nvSpPr>
        <p:spPr>
          <a:xfrm>
            <a:off x="1671934" y="12036763"/>
            <a:ext cx="7289099"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ENTER NOW - DEADLINE: </a:t>
            </a:r>
            <a:r>
              <a:rPr lang="pl-PL" dirty="0">
                <a:solidFill>
                  <a:schemeClr val="bg1"/>
                </a:solidFill>
                <a:latin typeface="Arial" panose="020B0604020202020204" pitchFamily="34" charset="0"/>
                <a:cs typeface="Arial" panose="020B0604020202020204" pitchFamily="34" charset="0"/>
              </a:rPr>
              <a:t>JANUARY </a:t>
            </a:r>
            <a:r>
              <a:rPr lang="en-GB" dirty="0">
                <a:solidFill>
                  <a:schemeClr val="bg1"/>
                </a:solidFill>
                <a:latin typeface="Arial" panose="020B0604020202020204" pitchFamily="34" charset="0"/>
                <a:cs typeface="Arial" panose="020B0604020202020204" pitchFamily="34" charset="0"/>
              </a:rPr>
              <a:t>31</a:t>
            </a:r>
            <a:r>
              <a:rPr lang="fr-BE" dirty="0">
                <a:solidFill>
                  <a:schemeClr val="bg1"/>
                </a:solidFill>
                <a:latin typeface="Arial" panose="020B0604020202020204" pitchFamily="34" charset="0"/>
                <a:cs typeface="Arial" panose="020B0604020202020204" pitchFamily="34" charset="0"/>
              </a:rPr>
              <a:t>, 20</a:t>
            </a:r>
            <a:r>
              <a:rPr lang="pl-PL" dirty="0">
                <a:solidFill>
                  <a:schemeClr val="bg1"/>
                </a:solidFill>
                <a:latin typeface="Arial" panose="020B0604020202020204" pitchFamily="34" charset="0"/>
                <a:cs typeface="Arial" panose="020B0604020202020204" pitchFamily="34" charset="0"/>
              </a:rPr>
              <a:t>22</a:t>
            </a:r>
            <a:endParaRPr lang="en-GB"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118B4CBE-287D-4958-81B4-C4DA05EA95C7}"/>
              </a:ext>
            </a:extLst>
          </p:cNvPr>
          <p:cNvSpPr txBox="1"/>
          <p:nvPr/>
        </p:nvSpPr>
        <p:spPr>
          <a:xfrm>
            <a:off x="1555972" y="13383491"/>
            <a:ext cx="3075709" cy="307777"/>
          </a:xfrm>
          <a:prstGeom prst="rect">
            <a:avLst/>
          </a:prstGeom>
          <a:noFill/>
        </p:spPr>
        <p:txBody>
          <a:bodyPr wrap="square" rtlCol="0">
            <a:spAutoFit/>
          </a:bodyPr>
          <a:lstStyle/>
          <a:p>
            <a:r>
              <a:rPr lang="en-GB" sz="1400" b="1" dirty="0">
                <a:solidFill>
                  <a:srgbClr val="A34019"/>
                </a:solidFill>
                <a:latin typeface="Arial" panose="020B0604020202020204" pitchFamily="34" charset="0"/>
                <a:cs typeface="Arial" panose="020B0604020202020204" pitchFamily="34" charset="0"/>
              </a:rPr>
              <a:t>In partnership with</a:t>
            </a:r>
          </a:p>
        </p:txBody>
      </p:sp>
    </p:spTree>
    <p:extLst>
      <p:ext uri="{BB962C8B-B14F-4D97-AF65-F5344CB8AC3E}">
        <p14:creationId xmlns:p14="http://schemas.microsoft.com/office/powerpoint/2010/main" val="24043986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TotalTime>
  <Words>442</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Papyrus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Collins</dc:creator>
  <cp:lastModifiedBy>Ian Collins</cp:lastModifiedBy>
  <cp:revision>4</cp:revision>
  <dcterms:created xsi:type="dcterms:W3CDTF">2022-01-02T17:12:28Z</dcterms:created>
  <dcterms:modified xsi:type="dcterms:W3CDTF">2022-01-02T19:39:07Z</dcterms:modified>
</cp:coreProperties>
</file>